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60" r:id="rId5"/>
    <p:sldId id="350" r:id="rId6"/>
    <p:sldId id="261" r:id="rId7"/>
    <p:sldId id="366" r:id="rId8"/>
    <p:sldId id="351" r:id="rId9"/>
    <p:sldId id="363" r:id="rId10"/>
    <p:sldId id="356" r:id="rId11"/>
    <p:sldId id="367" r:id="rId12"/>
    <p:sldId id="358" r:id="rId13"/>
    <p:sldId id="364" r:id="rId14"/>
    <p:sldId id="365" r:id="rId15"/>
    <p:sldId id="368" r:id="rId16"/>
    <p:sldId id="343" r:id="rId17"/>
    <p:sldId id="369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rigan, Sheila - (merrigan)" initials="MS-(" lastIdx="2" clrIdx="0">
    <p:extLst>
      <p:ext uri="{19B8F6BF-5375-455C-9EA6-DF929625EA0E}">
        <p15:presenceInfo xmlns:p15="http://schemas.microsoft.com/office/powerpoint/2012/main" userId="Merrigan, Sheila - (merriga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4472C4"/>
    <a:srgbClr val="FF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98FCFC-C5B3-4451-8EC4-45B768B226A6}" v="4" dt="2023-11-16T18:01:23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7" autoAdjust="0"/>
    <p:restoredTop sz="95742" autoAdjust="0"/>
  </p:normalViewPr>
  <p:slideViewPr>
    <p:cSldViewPr snapToGrid="0">
      <p:cViewPr varScale="1">
        <p:scale>
          <a:sx n="60" d="100"/>
          <a:sy n="60" d="100"/>
        </p:scale>
        <p:origin x="9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41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4C444-5863-4368-8F39-F1819C3DCD40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51304-A316-44D1-87FD-547D0508D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7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51304-A316-44D1-87FD-547D0508D9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2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endParaRPr lang="en-US" sz="1200" dirty="0">
              <a:solidFill>
                <a:srgbClr val="2F55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Center (5 yr.) Review &amp; Reauthorization </a:t>
            </a:r>
          </a:p>
          <a:p>
            <a:pPr lvl="1">
              <a:spcBef>
                <a:spcPts val="0"/>
              </a:spcBef>
            </a:pPr>
            <a:endParaRPr lang="en-US" sz="1200" dirty="0">
              <a:solidFill>
                <a:srgbClr val="2F55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2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University-level </a:t>
            </a:r>
            <a:r>
              <a:rPr lang="en-US" sz="1200" i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process designed to provide a clear assessment of the strengths and challenges and guide the future direction of activities</a:t>
            </a:r>
            <a:r>
              <a:rPr lang="en-US" sz="12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sz="12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conjunction with UA RII (Office of Research, Impact &amp; Innovation)</a:t>
            </a:r>
          </a:p>
          <a:p>
            <a:pPr lvl="1">
              <a:spcBef>
                <a:spcPts val="0"/>
              </a:spcBef>
            </a:pPr>
            <a:endParaRPr lang="en-US" sz="1200" dirty="0">
              <a:solidFill>
                <a:srgbClr val="2F55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Prescott National Forest MOU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George (Ruyle)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instrumental in developing the MOU, 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 calls for "</a:t>
            </a:r>
            <a:r>
              <a:rPr lang="en-US" sz="2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 sz="2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ment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of]</a:t>
            </a:r>
            <a:r>
              <a:rPr lang="en-US" sz="2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cooperative monitoring programs, allotment-specific monitoring plans and conduct 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[of] </a:t>
            </a:r>
            <a:r>
              <a:rPr lang="en-US" sz="2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on-the-ground monitoring, inventories and assessments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with respect to the nearly four dozen grazing allotments in the PNF</a:t>
            </a:r>
          </a:p>
          <a:p>
            <a:pPr lvl="1">
              <a:spcBef>
                <a:spcPts val="0"/>
              </a:spcBef>
            </a:pPr>
            <a:endParaRPr lang="en-US" sz="1200" dirty="0">
              <a:solidFill>
                <a:srgbClr val="2F55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51304-A316-44D1-87FD-547D0508D9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0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34091-0224-4A14-AFA8-A77F6BE06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AF6FD-B78E-4E3E-AA01-564F1AE87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E2271-7452-4EF8-9A35-8B055C401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AB1-B8C5-4FD6-9FB6-B993F75E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0A582-066B-464B-B8FA-D72F5563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5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D79C-A32A-4035-BA17-7373FB7F3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CC1D3-D70C-425B-9C06-DD2B0F4C5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646FA-DB96-45E6-B1BC-BEBC36B47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A3288-49A9-487B-8C21-1DD6EE8D6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3AE07-4233-4363-B5E2-EF7CA59B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9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114685-A8F3-4EB2-BF12-27C0A0C8B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3A60E-95C5-403E-A508-7E3548D14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C8D21-2EF8-4D7C-A088-3019FD87A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35B77-9893-4C85-AAB6-FCBD2F3D3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7FDB6-37F7-4183-A7EC-A3E9267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1B5B5-C07F-4DB1-88FF-396670E7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B61DF-7FFF-44E9-ABE9-E12104639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EE0CF-44ED-493A-BA56-95052A92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435AB-0304-4FA7-A351-725F7D46E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0D9C5-A038-4A79-B766-F2AA4269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7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5D460-E19E-4741-9EDA-2B29C6C7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E27E3-5926-4031-977F-D84AF7DAB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6F175-CD5A-4434-A16C-7580ED92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AE61-01E5-4BD9-BEEC-4ED6E6CF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BF8F-C721-4409-B8EF-BC9798228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5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3354-3553-40AA-915C-77F8A1FFA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76115-B42A-4BCE-8A92-3F49A8DAB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98CE5-55DD-489A-9558-CE4E7B21C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4C342-5F4B-42CC-A876-1FDAB52B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60EE5-84A7-4AD0-9C9A-382D7602C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5FE6D-CCC3-40A4-A265-F84A9B44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1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80AA5-8710-4837-A797-78F78CC38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2EE92-AF32-4D69-A893-7DB7D1D3F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1F72D-EE4B-4AB4-92B5-FD55A5DA7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D905D-9AE3-4D9E-85A0-D9647D0D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B92D5B-6B2B-4B61-9276-AEE9465F0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DA548F-09D5-42F7-BAF0-EAA5D8FA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019646-EF74-49D6-A020-804B40FC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0C14C-468A-4FA5-9A54-6761F5068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4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66756-DC26-41BC-B0F7-18911B6EF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3BE1D-0942-4362-8A84-814431FE9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7122D-7650-4B89-AB0E-25FC4637F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AE7DE-DF77-4E08-995B-AAA085578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5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3D797-43E9-4EE6-813D-DF41102A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6B2D0-2EDC-4597-BD1B-5680C84F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91C84-6D75-4403-9958-C7BF0EA7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81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DD552-512A-432C-B207-DC34EF938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05909-956E-4AA5-915B-BBDEA6510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EACD5-74AD-41F9-9D74-027A49B68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67F62-ACD5-421E-AD47-BC6806B1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85957-769C-41B3-8461-A3423D94E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952CC-74CE-439E-95D9-725B353B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19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F0F17-D84B-4D41-8C8A-60DA99B3A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A04A32-F4AD-453F-A3E9-FA685235A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4B3CB-8A5B-4390-88C4-2BCD0A0B7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76AF9-F222-41A6-BD5E-27B2364A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BC762-F349-455A-B205-84CAACDE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F9C7C-935C-4C34-8454-7AC7251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1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2221EE-E16C-4F64-A11C-E0C1094BE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868B7-29D1-4DC6-80DF-E98853D16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8A235-AAE0-4FFB-84D7-13807FF0F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A3D37-93F8-4FDD-B0CA-269F9EA828E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C084D-CFC3-4EBB-881D-DC139C581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D27EB-89F0-4C40-AD9E-8ABAE493E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50D0-EA76-4275-BA32-BA94D76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0EF1EAC-64CC-454B-934C-E0298494A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632" y="4229101"/>
            <a:ext cx="9584736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/>
              <a:t>NRULPC Advisory Board Meeting</a:t>
            </a:r>
            <a:endParaRPr lang="en-US" sz="4000" dirty="0"/>
          </a:p>
          <a:p>
            <a:r>
              <a:rPr lang="en-US" sz="4000" b="1" dirty="0"/>
              <a:t>December 7, 2023 | 9:15 am-12:00 pm</a:t>
            </a:r>
            <a:endParaRPr lang="en-US" sz="4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102FC-1751-4132-B640-79D268D97149}"/>
              </a:ext>
            </a:extLst>
          </p:cNvPr>
          <p:cNvPicPr/>
          <p:nvPr/>
        </p:nvPicPr>
        <p:blipFill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0" y="571499"/>
            <a:ext cx="6608323" cy="2057400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274F5C1-F4A7-4625-9A42-9DA4EBAA6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95" y="404079"/>
            <a:ext cx="2493459" cy="249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4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A4E547-B10A-42E6-A0EC-ECCB925FE7A1}"/>
              </a:ext>
            </a:extLst>
          </p:cNvPr>
          <p:cNvSpPr txBox="1"/>
          <p:nvPr/>
        </p:nvSpPr>
        <p:spPr>
          <a:xfrm>
            <a:off x="478221" y="3177504"/>
            <a:ext cx="11713779" cy="2264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Break </a:t>
            </a:r>
          </a:p>
          <a:p>
            <a:pPr lvl="0" algn="ctr"/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Back at 11:05 am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3200" b="1" dirty="0"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52253-350D-4A36-914D-92CB817FF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03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31" y="235227"/>
            <a:ext cx="11262619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Role, Structure and Rotation of Advisory Board 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dirty="0"/>
              <a:t> - Ethan Orr</a:t>
            </a:r>
            <a:endParaRPr lang="en-US" sz="2400" dirty="0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F835D-D84A-4DD6-BEBF-9E7F7210D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1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31" y="235227"/>
            <a:ext cx="11262619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Budget and Administrative Update 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dirty="0"/>
              <a:t> - Ethan Orr</a:t>
            </a:r>
            <a:endParaRPr lang="en-US" sz="2400" dirty="0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F835D-D84A-4DD6-BEBF-9E7F7210D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74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29" y="217788"/>
            <a:ext cx="10936942" cy="109146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Featured Speaker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419" y="1274126"/>
            <a:ext cx="8641162" cy="43097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b="1" i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endParaRPr lang="en-US" b="1" i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Conserving Ranches </a:t>
            </a:r>
          </a:p>
          <a:p>
            <a:pPr marL="0" indent="0" algn="ctr">
              <a:buNone/>
            </a:pPr>
            <a:endParaRPr lang="en-US" sz="3600" b="1" i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r>
              <a:rPr lang="en-US" b="1" dirty="0"/>
              <a:t>Sharma Torrens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F835D-D84A-4DD6-BEBF-9E7F7210D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28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29" y="217788"/>
            <a:ext cx="10936942" cy="1091468"/>
          </a:xfrm>
        </p:spPr>
        <p:txBody>
          <a:bodyPr>
            <a:normAutofit/>
          </a:bodyPr>
          <a:lstStyle/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419" y="1274126"/>
            <a:ext cx="8641162" cy="43097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b="1" i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endParaRPr lang="en-US" b="1" i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Mining Law Summits</a:t>
            </a:r>
          </a:p>
          <a:p>
            <a:pPr marL="0" indent="0" algn="ctr">
              <a:buNone/>
            </a:pPr>
            <a:endParaRPr lang="en-US" sz="3600" b="1" i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r>
              <a:rPr lang="en-US" b="1" dirty="0"/>
              <a:t>John Lacy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F835D-D84A-4DD6-BEBF-9E7F7210D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74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A4E547-B10A-42E6-A0EC-ECCB925FE7A1}"/>
              </a:ext>
            </a:extLst>
          </p:cNvPr>
          <p:cNvSpPr txBox="1"/>
          <p:nvPr/>
        </p:nvSpPr>
        <p:spPr>
          <a:xfrm>
            <a:off x="478221" y="3177504"/>
            <a:ext cx="11713779" cy="28356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THANK YOU </a:t>
            </a:r>
          </a:p>
          <a:p>
            <a:pPr lvl="0" algn="ctr"/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FOR YOUR COMMITMENT TO THE NRULPC and CLINIC!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3200" b="1" dirty="0"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>
                <a:ea typeface="+mn-lt"/>
                <a:cs typeface="+mn-lt"/>
              </a:rPr>
              <a:t>Next Meeting – Spring 2024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BE174-5DD7-433E-85BA-90027C54CC1E}"/>
              </a:ext>
            </a:extLst>
          </p:cNvPr>
          <p:cNvSpPr txBox="1"/>
          <p:nvPr/>
        </p:nvSpPr>
        <p:spPr>
          <a:xfrm>
            <a:off x="3018962" y="1205631"/>
            <a:ext cx="663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Final Comments and Adjourn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52253-350D-4A36-914D-92CB817FF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1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8A21-92B3-42A2-9F01-8B2EFE1D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2F5597"/>
                </a:solidFill>
              </a:rPr>
              <a:t>Welcome </a:t>
            </a:r>
            <a:br>
              <a:rPr lang="en-US" dirty="0"/>
            </a:br>
            <a:r>
              <a:rPr lang="en-US" dirty="0"/>
              <a:t>	</a:t>
            </a:r>
            <a:r>
              <a:rPr lang="en-US" sz="2400" dirty="0"/>
              <a:t>- Ethan Orr and John Lacy, Co-Directors</a:t>
            </a:r>
            <a:endParaRPr lang="en-US" sz="2400" dirty="0">
              <a:cs typeface="Calibr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8FA76-3369-494E-8371-84B41AAD8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2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8A21-92B3-42A2-9F01-8B2EFE1D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Review Agenda</a:t>
            </a:r>
            <a:br>
              <a:rPr lang="en-US" dirty="0"/>
            </a:br>
            <a:r>
              <a:rPr lang="en-US" dirty="0"/>
              <a:t>	</a:t>
            </a:r>
            <a:r>
              <a:rPr lang="en-US" sz="2400" dirty="0"/>
              <a:t>- John Lacy</a:t>
            </a:r>
            <a:endParaRPr lang="en-US" sz="24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23C8C-7FF4-46B4-8476-0CDC0EB86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008" y="1699869"/>
            <a:ext cx="9291984" cy="490276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lvl="0" indent="0" algn="ctr">
              <a:buNone/>
            </a:pPr>
            <a:br>
              <a:rPr lang="en-US" sz="3000" i="1" dirty="0"/>
            </a:br>
            <a:r>
              <a:rPr lang="en-US" sz="3600" b="1" i="1" dirty="0"/>
              <a:t>Agenda</a:t>
            </a:r>
            <a:r>
              <a:rPr lang="en-US" sz="4000" b="1" i="1" dirty="0"/>
              <a:t> </a:t>
            </a:r>
          </a:p>
          <a:p>
            <a:pPr marL="0" indent="0" algn="ctr">
              <a:buNone/>
            </a:pPr>
            <a:endParaRPr lang="en-US" sz="1700" dirty="0">
              <a:solidFill>
                <a:srgbClr val="2F5597"/>
              </a:solidFill>
            </a:endParaRPr>
          </a:p>
          <a:p>
            <a:pPr algn="ctr"/>
            <a:r>
              <a:rPr lang="en-US" sz="2400" dirty="0"/>
              <a:t>Opening Remarks – Ed Martin</a:t>
            </a:r>
          </a:p>
          <a:p>
            <a:pPr algn="ctr"/>
            <a:r>
              <a:rPr lang="en-US" sz="2400" dirty="0">
                <a:solidFill>
                  <a:srgbClr val="2F5597"/>
                </a:solidFill>
              </a:rPr>
              <a:t>Advisory Board Members Introductions</a:t>
            </a:r>
          </a:p>
          <a:p>
            <a:pPr algn="ctr"/>
            <a:r>
              <a:rPr lang="en-US" sz="2400" dirty="0">
                <a:cs typeface="Calibri"/>
              </a:rPr>
              <a:t>NRULPC Highlights</a:t>
            </a:r>
          </a:p>
          <a:p>
            <a:pPr algn="ctr"/>
            <a:r>
              <a:rPr lang="en-US" sz="2400" dirty="0">
                <a:solidFill>
                  <a:srgbClr val="2F5597"/>
                </a:solidFill>
                <a:ea typeface="Calibri"/>
                <a:cs typeface="Calibri"/>
              </a:rPr>
              <a:t>Natural Resource Use &amp; Management Clinic Highlights </a:t>
            </a:r>
          </a:p>
          <a:p>
            <a:pPr algn="ctr"/>
            <a:r>
              <a:rPr lang="en-US" sz="2400" dirty="0">
                <a:ea typeface="Calibri"/>
                <a:cs typeface="Times New Roman" panose="02020603050405020304" pitchFamily="18" charset="0"/>
              </a:rPr>
              <a:t>Update on Projects Coordination</a:t>
            </a:r>
            <a:endParaRPr lang="en-US" sz="2400" dirty="0">
              <a:ea typeface="Calibri"/>
              <a:cs typeface="Calibri"/>
            </a:endParaRPr>
          </a:p>
          <a:p>
            <a:pPr algn="ctr"/>
            <a:r>
              <a:rPr lang="en-US" sz="2400" dirty="0">
                <a:solidFill>
                  <a:srgbClr val="2F5597"/>
                </a:solidFill>
                <a:ea typeface="Calibri"/>
                <a:cs typeface="Calibri"/>
              </a:rPr>
              <a:t>Role, Structure and Rotation of AB</a:t>
            </a:r>
          </a:p>
          <a:p>
            <a:pPr algn="ctr"/>
            <a:r>
              <a:rPr lang="en-US" sz="2400" dirty="0"/>
              <a:t>Budget and Administrative Update </a:t>
            </a:r>
            <a:endParaRPr lang="en-US" sz="2400" dirty="0">
              <a:ea typeface="Calibri"/>
              <a:cs typeface="Calibri"/>
            </a:endParaRPr>
          </a:p>
          <a:p>
            <a:pPr algn="ctr"/>
            <a:r>
              <a:rPr lang="en-US" sz="2400" dirty="0">
                <a:solidFill>
                  <a:srgbClr val="2F5597"/>
                </a:solidFill>
                <a:cs typeface="Calibri" panose="020F0502020204030204"/>
              </a:rPr>
              <a:t>Guest Speaker – Sharma Torrens</a:t>
            </a:r>
          </a:p>
          <a:p>
            <a:pPr algn="ctr"/>
            <a:r>
              <a:rPr lang="en-US" sz="2400" dirty="0">
                <a:cs typeface="Calibri" panose="020F0502020204030204"/>
              </a:rPr>
              <a:t>Mining Law Summit</a:t>
            </a:r>
          </a:p>
          <a:p>
            <a:pPr algn="ctr"/>
            <a:r>
              <a:rPr lang="en-US" sz="2400" dirty="0">
                <a:solidFill>
                  <a:srgbClr val="2F5597"/>
                </a:solidFill>
                <a:ea typeface="Calibri"/>
                <a:cs typeface="Calibri" panose="020F0502020204030204"/>
              </a:rPr>
              <a:t>Final Comments, Thank You and Adjourn</a:t>
            </a:r>
          </a:p>
          <a:p>
            <a:pPr marL="0" indent="0" algn="ctr">
              <a:buNone/>
            </a:pPr>
            <a:endParaRPr lang="en-US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b="1" dirty="0">
                <a:cs typeface="Calibri" panose="020F0502020204030204"/>
              </a:rPr>
              <a:t>Next Meeting – Spring 2024  </a:t>
            </a:r>
          </a:p>
          <a:p>
            <a:pPr marL="0" indent="0">
              <a:buNone/>
            </a:pPr>
            <a:endParaRPr lang="en-US" sz="3000" i="1" dirty="0"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8FA76-3369-494E-8371-84B41AAD8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06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8A21-92B3-42A2-9F01-8B2EFE1D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Opening Remarks</a:t>
            </a:r>
            <a:br>
              <a:rPr lang="en-US" dirty="0"/>
            </a:br>
            <a:r>
              <a:rPr lang="en-US" dirty="0"/>
              <a:t>	</a:t>
            </a:r>
            <a:r>
              <a:rPr lang="en-US" sz="2400" dirty="0"/>
              <a:t>- Ed Martin, Associate Vice President and </a:t>
            </a:r>
            <a:br>
              <a:rPr lang="en-US" sz="2400" dirty="0"/>
            </a:br>
            <a:r>
              <a:rPr lang="en-US" sz="2400" dirty="0"/>
              <a:t>	  Director of the Arizona Cooperative Extension System</a:t>
            </a:r>
            <a:endParaRPr lang="en-US" sz="24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23C8C-7FF4-46B4-8476-0CDC0EB86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492" y="2978105"/>
            <a:ext cx="8966980" cy="40879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ctr">
              <a:buNone/>
            </a:pPr>
            <a:br>
              <a:rPr lang="en-US" sz="3000" i="1" dirty="0"/>
            </a:br>
            <a:endParaRPr lang="en-US" sz="1700" dirty="0">
              <a:solidFill>
                <a:srgbClr val="2F5597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8FA76-3369-494E-8371-84B41AAD8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3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8A21-92B3-42A2-9F01-8B2EFE1D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Advisory Board Members Introductions</a:t>
            </a:r>
            <a:br>
              <a:rPr lang="en-US" dirty="0"/>
            </a:br>
            <a:r>
              <a:rPr lang="en-US" dirty="0"/>
              <a:t>	</a:t>
            </a:r>
            <a:r>
              <a:rPr lang="en-US" sz="2400" dirty="0"/>
              <a:t>- Ethan Orr</a:t>
            </a:r>
            <a:endParaRPr lang="en-US" sz="24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23C8C-7FF4-46B4-8476-0CDC0EB86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492" y="2978105"/>
            <a:ext cx="8966980" cy="40879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ctr">
              <a:buNone/>
            </a:pPr>
            <a:br>
              <a:rPr lang="en-US" sz="3000" i="1" dirty="0"/>
            </a:br>
            <a:endParaRPr lang="en-US" sz="1700" dirty="0">
              <a:solidFill>
                <a:srgbClr val="2F5597"/>
              </a:solidFill>
            </a:endParaRPr>
          </a:p>
          <a:p>
            <a:pPr marL="0" indent="0" algn="ctr">
              <a:buNone/>
            </a:pPr>
            <a:r>
              <a:rPr lang="en-US" dirty="0"/>
              <a:t>Please give a </a:t>
            </a:r>
            <a:r>
              <a:rPr lang="en-US" b="1" dirty="0"/>
              <a:t>BRIEF</a:t>
            </a:r>
            <a:r>
              <a:rPr lang="en-US" dirty="0"/>
              <a:t> introduction of yourself.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8FA76-3369-494E-8371-84B41AAD8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3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8A21-92B3-42A2-9F01-8B2EFE1D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7885" cy="901417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NRULPC Highlights</a:t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4000" b="1" dirty="0"/>
              <a:t>- </a:t>
            </a:r>
            <a:r>
              <a:rPr lang="en-US" sz="3000" dirty="0"/>
              <a:t>Ethan Orr and John Lacy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530C5C-569B-4595-B151-FC7F9E609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78433"/>
            <a:ext cx="9827990" cy="38604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Collaboration(s):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School of Mining and Mineral Resources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newly formed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College of Law’s 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Global Mining Law Center</a:t>
            </a: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Cooperative Extension</a:t>
            </a: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Center (5 yr.) Review &amp; Reauthorization 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Prescott National Forest MOU</a:t>
            </a:r>
          </a:p>
          <a:p>
            <a:pPr>
              <a:spcBef>
                <a:spcPts val="0"/>
              </a:spcBef>
            </a:pPr>
            <a:endParaRPr lang="en-US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2F559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Alternatives for irrigation districts with CAP water allocation reductions 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6C45E-A4BD-4860-88D8-A6649D4CF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30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31" y="235227"/>
            <a:ext cx="11262619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Natural Resource Use &amp; Management Clinic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dirty="0"/>
              <a:t> - Priya Sundareshan, Outgoing Director</a:t>
            </a:r>
            <a:endParaRPr lang="en-US" sz="2400" dirty="0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31" y="2084254"/>
            <a:ext cx="4751814" cy="3529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effectLst/>
                <a:latin typeface="Arial" panose="020B0604020202020204" pitchFamily="34" charset="0"/>
              </a:rPr>
              <a:t>Fall 2023 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5 JD students</a:t>
            </a:r>
          </a:p>
          <a:p>
            <a:pPr lvl="1"/>
            <a:r>
              <a:rPr lang="en-US" dirty="0">
                <a:solidFill>
                  <a:srgbClr val="2F5597"/>
                </a:solidFill>
                <a:effectLst/>
                <a:latin typeface="Arial" panose="020B0604020202020204" pitchFamily="34" charset="0"/>
              </a:rPr>
              <a:t>2 projects </a:t>
            </a:r>
          </a:p>
          <a:p>
            <a:pPr lvl="2"/>
            <a:r>
              <a:rPr lang="en-US" sz="2400" dirty="0">
                <a:solidFill>
                  <a:srgbClr val="2F5597"/>
                </a:solidFill>
                <a:effectLst/>
                <a:latin typeface="Arial" panose="020B0604020202020204" pitchFamily="34" charset="0"/>
              </a:rPr>
              <a:t>Town of Patagonia </a:t>
            </a:r>
          </a:p>
          <a:p>
            <a:pPr lvl="2"/>
            <a:r>
              <a:rPr lang="en-US" sz="2400" dirty="0">
                <a:solidFill>
                  <a:srgbClr val="2F5597"/>
                </a:solidFill>
                <a:effectLst/>
                <a:latin typeface="Arial" panose="020B0604020202020204" pitchFamily="34" charset="0"/>
              </a:rPr>
              <a:t>AZ Youth Climate Coalition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Co-taught SCI/LAW undergrad course</a:t>
            </a:r>
          </a:p>
          <a:p>
            <a:endParaRPr lang="en-US" sz="26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2F5597"/>
              </a:solidFill>
              <a:ea typeface="Calibri" panose="020F0502020204030204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F835D-D84A-4DD6-BEBF-9E7F7210D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ED9CA-047D-4368-9D7A-22B1F38E9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328" y="1644962"/>
            <a:ext cx="5856472" cy="439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9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91" y="-5916"/>
            <a:ext cx="11262619" cy="118009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Natural Resource Use &amp; Management Clinic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dirty="0"/>
              <a:t> - John Barrett, Incoming Director</a:t>
            </a:r>
            <a:endParaRPr lang="en-US" sz="2400" dirty="0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31" y="1267691"/>
            <a:ext cx="11537078" cy="53795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Vermont Law School 2002</a:t>
            </a: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>
              <a:spcBef>
                <a:spcPts val="0"/>
              </a:spcBef>
            </a:pPr>
            <a:r>
              <a:rPr lang="en-US" sz="22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Judicial clerkship (3 years); private practice (8 ½ years); non-profits (7 ½ years)</a:t>
            </a:r>
            <a:endParaRPr lang="en-US" sz="2200" dirty="0">
              <a:solidFill>
                <a:srgbClr val="2F55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>
              <a:spcBef>
                <a:spcPts val="0"/>
              </a:spcBef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Fennemore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Arizona Land &amp; Water Trust</a:t>
            </a: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lvl="1" indent="0">
              <a:spcBef>
                <a:spcPts val="0"/>
              </a:spcBef>
              <a:buNone/>
            </a:pP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Clinic Spring 2024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total students; 3 returning from fall 2023</a:t>
            </a: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>
              <a:spcBef>
                <a:spcPts val="0"/>
              </a:spcBef>
            </a:pPr>
            <a:r>
              <a:rPr lang="en-US" sz="22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 Focus:  Transactions, Collaboration, Negotiation, Advice</a:t>
            </a:r>
            <a:endParaRPr lang="en-US" sz="2200" dirty="0">
              <a:solidFill>
                <a:srgbClr val="2F55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2F55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 October 23, 2023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Connecting with attorneys to build network of subject-matter experts</a:t>
            </a: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>
              <a:spcBef>
                <a:spcPts val="0"/>
              </a:spcBef>
            </a:pPr>
            <a:r>
              <a:rPr lang="en-US" sz="22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Promote clinic to non-profits and connected individuals who can amplify public  awareness</a:t>
            </a:r>
            <a:endParaRPr lang="en-US" sz="2200" dirty="0">
              <a:solidFill>
                <a:srgbClr val="2F55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Support and advise on Adjudication Project</a:t>
            </a: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>
              <a:spcBef>
                <a:spcPts val="0"/>
              </a:spcBef>
            </a:pPr>
            <a:r>
              <a:rPr lang="en-US" sz="2200" dirty="0">
                <a:solidFill>
                  <a:srgbClr val="2F559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Create a relevant syllabus and arrange for guest speakers </a:t>
            </a:r>
          </a:p>
          <a:p>
            <a:pPr marL="457200" lvl="1">
              <a:spcBef>
                <a:spcPts val="0"/>
              </a:spcBef>
            </a:pPr>
            <a:endParaRPr lang="en-US" sz="2200" dirty="0">
              <a:solidFill>
                <a:srgbClr val="2F559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</a:rPr>
              <a:t>Water Adjudication project</a:t>
            </a:r>
          </a:p>
          <a:p>
            <a:pPr marL="457200" lvl="1">
              <a:spcBef>
                <a:spcPts val="0"/>
              </a:spcBef>
            </a:pPr>
            <a:endParaRPr lang="en-US" sz="2200" dirty="0">
              <a:solidFill>
                <a:srgbClr val="2F55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2F5597"/>
              </a:solidFill>
              <a:ea typeface="Calibri" panose="020F0502020204030204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F835D-D84A-4DD6-BEBF-9E7F7210D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08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612" y="320952"/>
            <a:ext cx="11646775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AZ Extension Ecosystem: A two-way system for enhancing economic and social wellbeing – 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</a:rPr>
              <a:t>where does legal capacity fit?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dirty="0"/>
              <a:t> - Colin McKenzie, Fellow</a:t>
            </a:r>
            <a:endParaRPr lang="en-US" sz="2400" dirty="0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F835D-D84A-4DD6-BEBF-9E7F7210D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45" y="6126555"/>
            <a:ext cx="569529" cy="572624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90E636C6-5702-D164-EA99-F56450F8488D}"/>
              </a:ext>
            </a:extLst>
          </p:cNvPr>
          <p:cNvSpPr/>
          <p:nvPr/>
        </p:nvSpPr>
        <p:spPr>
          <a:xfrm>
            <a:off x="1103210" y="811052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6350">
            <a:solidFill>
              <a:srgbClr val="E2E9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5" name="Picture 164">
            <a:extLst>
              <a:ext uri="{FF2B5EF4-FFF2-40B4-BE49-F238E27FC236}">
                <a16:creationId xmlns:a16="http://schemas.microsoft.com/office/drawing/2014/main" id="{14B0A34F-447F-1132-6BA5-F08A81273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73" y="1713190"/>
            <a:ext cx="10914972" cy="468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24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859B505239049976AA773DF72C8E4" ma:contentTypeVersion="4" ma:contentTypeDescription="Create a new document." ma:contentTypeScope="" ma:versionID="190f6d8a17f5027a4ecd0b5521b0979a">
  <xsd:schema xmlns:xsd="http://www.w3.org/2001/XMLSchema" xmlns:xs="http://www.w3.org/2001/XMLSchema" xmlns:p="http://schemas.microsoft.com/office/2006/metadata/properties" xmlns:ns3="c3912a6e-7ab5-4f19-9dd2-7afa39946a40" targetNamespace="http://schemas.microsoft.com/office/2006/metadata/properties" ma:root="true" ma:fieldsID="617853f4cfef28f5bf0f9d534cc74024" ns3:_="">
    <xsd:import namespace="c3912a6e-7ab5-4f19-9dd2-7afa39946a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12a6e-7ab5-4f19-9dd2-7afa39946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2C8486-2D87-49C5-9E5D-F8FDE56124C3}">
  <ds:schemaRefs>
    <ds:schemaRef ds:uri="http://purl.org/dc/dcmitype/"/>
    <ds:schemaRef ds:uri="http://www.w3.org/XML/1998/namespace"/>
    <ds:schemaRef ds:uri="c3912a6e-7ab5-4f19-9dd2-7afa39946a40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C5F397C-5C9F-462B-B243-FB20ABAA0D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4A4226-1A7D-4517-8B3E-D3B2B459A3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912a6e-7ab5-4f19-9dd2-7afa39946a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23138</TotalTime>
  <Words>516</Words>
  <Application>Microsoft Office PowerPoint</Application>
  <PresentationFormat>Widescreen</PresentationFormat>
  <Paragraphs>95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Welcome   - Ethan Orr and John Lacy, Co-Directors</vt:lpstr>
      <vt:lpstr>Review Agenda  - John Lacy</vt:lpstr>
      <vt:lpstr>Opening Remarks  - Ed Martin, Associate Vice President and     Director of the Arizona Cooperative Extension System</vt:lpstr>
      <vt:lpstr>Advisory Board Members Introductions  - Ethan Orr</vt:lpstr>
      <vt:lpstr>NRULPC Highlights  - Ethan Orr and John Lacy</vt:lpstr>
      <vt:lpstr>Natural Resource Use &amp; Management Clinic   - Priya Sundareshan, Outgoing Director</vt:lpstr>
      <vt:lpstr>Natural Resource Use &amp; Management Clinic   - John Barrett, Incoming Director</vt:lpstr>
      <vt:lpstr>AZ Extension Ecosystem: A two-way system for enhancing economic and social wellbeing – where does legal capacity fit?   - Colin McKenzie, Fellow</vt:lpstr>
      <vt:lpstr>PowerPoint Presentation</vt:lpstr>
      <vt:lpstr>Role, Structure and Rotation of Advisory Board    - Ethan Orr</vt:lpstr>
      <vt:lpstr>Budget and Administrative Update    - Ethan Orr</vt:lpstr>
      <vt:lpstr>Featured Speaker 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Hutchinson, Barbara S - (bhutchin)</dc:creator>
  <cp:lastModifiedBy>Arizmendi, Marikelly - (mblock)</cp:lastModifiedBy>
  <cp:revision>1581</cp:revision>
  <dcterms:created xsi:type="dcterms:W3CDTF">2018-11-02T03:56:59Z</dcterms:created>
  <dcterms:modified xsi:type="dcterms:W3CDTF">2024-01-21T21:51:31Z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0x01010035F859B505239049976AA773DF72C8E4</vt:lpwstr>
  </property>
</Properties>
</file>