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350" r:id="rId3"/>
    <p:sldId id="261" r:id="rId4"/>
    <p:sldId id="351" r:id="rId5"/>
    <p:sldId id="362" r:id="rId6"/>
    <p:sldId id="356" r:id="rId7"/>
    <p:sldId id="355" r:id="rId8"/>
    <p:sldId id="361" r:id="rId9"/>
    <p:sldId id="358" r:id="rId10"/>
    <p:sldId id="343" r:id="rId11"/>
    <p:sldId id="291" r:id="rId12"/>
    <p:sldId id="336" r:id="rId13"/>
    <p:sldId id="3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igan, Sheila - (merrigan)" initials="MS-(" lastIdx="2" clrIdx="0">
    <p:extLst>
      <p:ext uri="{19B8F6BF-5375-455C-9EA6-DF929625EA0E}">
        <p15:presenceInfo xmlns:p15="http://schemas.microsoft.com/office/powerpoint/2012/main" userId="Merrigan, Sheila - (merriga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4472C4"/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41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C444-5863-4368-8F39-F1819C3DCD4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1304-A316-44D1-87FD-547D0508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51304-A316-44D1-87FD-547D0508D9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4091-0224-4A14-AFA8-A77F6BE06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AF6FD-B78E-4E3E-AA01-564F1AE87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E2271-7452-4EF8-9A35-8B055C40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AB1-B8C5-4FD6-9FB6-B993F75E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A582-066B-464B-B8FA-D72F5563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D79C-A32A-4035-BA17-7373FB7F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CC1D3-D70C-425B-9C06-DD2B0F4C5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646FA-DB96-45E6-B1BC-BEBC36B4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A3288-49A9-487B-8C21-1DD6EE8D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AE07-4233-4363-B5E2-EF7CA59B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14685-A8F3-4EB2-BF12-27C0A0C8B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3A60E-95C5-403E-A508-7E3548D14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C8D21-2EF8-4D7C-A088-3019FD87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35B77-9893-4C85-AAB6-FCBD2F3D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FDB6-37F7-4183-A7EC-A3E9267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B5B5-C07F-4DB1-88FF-396670E7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61DF-7FFF-44E9-ABE9-E1210463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EE0CF-44ED-493A-BA56-95052A92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35AB-0304-4FA7-A351-725F7D46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D9C5-A038-4A79-B766-F2AA4269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D460-E19E-4741-9EDA-2B29C6C7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E27E3-5926-4031-977F-D84AF7DA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6F175-CD5A-4434-A16C-7580ED92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AE61-01E5-4BD9-BEEC-4ED6E6CF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BF8F-C721-4409-B8EF-BC979822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3354-3553-40AA-915C-77F8A1FF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6115-B42A-4BCE-8A92-3F49A8DAB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98CE5-55DD-489A-9558-CE4E7B21C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4C342-5F4B-42CC-A876-1FDAB52B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60EE5-84A7-4AD0-9C9A-382D7602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5FE6D-CCC3-40A4-A265-F84A9B44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0AA5-8710-4837-A797-78F78CC3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2EE92-AF32-4D69-A893-7DB7D1D3F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1F72D-EE4B-4AB4-92B5-FD55A5DA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D905D-9AE3-4D9E-85A0-D9647D0D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92D5B-6B2B-4B61-9276-AEE9465F0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A548F-09D5-42F7-BAF0-EAA5D8FA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19646-EF74-49D6-A020-804B40FC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0C14C-468A-4FA5-9A54-6761F506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6756-DC26-41BC-B0F7-18911B6E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3BE1D-0942-4362-8A84-814431FE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7122D-7650-4B89-AB0E-25FC4637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AE7DE-DF77-4E08-995B-AAA08557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3D797-43E9-4EE6-813D-DF41102A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6B2D0-2EDC-4597-BD1B-5680C84F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91C84-6D75-4403-9958-C7BF0EA7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D552-512A-432C-B207-DC34EF93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5909-956E-4AA5-915B-BBDEA651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EACD5-74AD-41F9-9D74-027A49B68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67F62-ACD5-421E-AD47-BC6806B1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85957-769C-41B3-8461-A3423D94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52CC-74CE-439E-95D9-725B353B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1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0F17-D84B-4D41-8C8A-60DA99B3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04A32-F4AD-453F-A3E9-FA685235A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4B3CB-8A5B-4390-88C4-2BCD0A0B7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6AF9-F222-41A6-BD5E-27B2364A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BC762-F349-455A-B205-84CAACDE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F9C7C-935C-4C34-8454-7AC7251F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221EE-E16C-4F64-A11C-E0C1094B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868B7-29D1-4DC6-80DF-E98853D16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A235-AAE0-4FFB-84D7-13807FF0F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3D37-93F8-4FDD-B0CA-269F9EA828E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084D-CFC3-4EBB-881D-DC139C58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D27EB-89F0-4C40-AD9E-8ABAE493E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50D0-EA76-4275-BA32-BA94D76D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icadmin.arizona.edu/sites/default/files/2023-03/Proposal_BA%20in%20Geosciences%20and%20Society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EF1EAC-64CC-454B-934C-E0298494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632" y="4229101"/>
            <a:ext cx="958473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/>
              <a:t>NRULPC Advisory Board Meeting</a:t>
            </a:r>
            <a:endParaRPr lang="en-US" sz="4000" dirty="0"/>
          </a:p>
          <a:p>
            <a:r>
              <a:rPr lang="en-US" sz="4000" b="1" dirty="0"/>
              <a:t>May 26, 2023 | 10:00 am-2:00 pm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102FC-1751-4132-B640-79D268D97149}"/>
              </a:ext>
            </a:extLst>
          </p:cNvPr>
          <p:cNvPicPr/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0" y="571499"/>
            <a:ext cx="6608323" cy="205740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274F5C1-F4A7-4625-9A42-9DA4EBAA6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95" y="404079"/>
            <a:ext cx="2493459" cy="24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9" y="217788"/>
            <a:ext cx="10936942" cy="10914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Featured Speaker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29" y="1101438"/>
            <a:ext cx="11250706" cy="4309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Co-Management of Federal Lands with 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Tribal Participation </a:t>
            </a:r>
          </a:p>
          <a:p>
            <a:pPr marL="0" indent="0" algn="ctr">
              <a:buNone/>
            </a:pPr>
            <a:endParaRPr lang="en-US" sz="36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b="1" dirty="0"/>
              <a:t>Pilar Thomas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Part-time Professor of Practice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A4E547-B10A-42E6-A0EC-ECCB925FE7A1}"/>
              </a:ext>
            </a:extLst>
          </p:cNvPr>
          <p:cNvSpPr txBox="1"/>
          <p:nvPr/>
        </p:nvSpPr>
        <p:spPr>
          <a:xfrm>
            <a:off x="478221" y="3177504"/>
            <a:ext cx="11713779" cy="2835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THANK YOU </a:t>
            </a:r>
          </a:p>
          <a:p>
            <a:pPr lvl="0"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FOR YOUR COMMITMENT TO THE NRULPC and CLINIC!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ea typeface="+mn-lt"/>
                <a:cs typeface="+mn-lt"/>
              </a:rPr>
              <a:t>Next Meeting – Fall 2023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BE174-5DD7-433E-85BA-90027C54CC1E}"/>
              </a:ext>
            </a:extLst>
          </p:cNvPr>
          <p:cNvSpPr txBox="1"/>
          <p:nvPr/>
        </p:nvSpPr>
        <p:spPr>
          <a:xfrm>
            <a:off x="5081483" y="1164067"/>
            <a:ext cx="2029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Adjourn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52253-350D-4A36-914D-92CB817F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1A2D6D-065E-47AA-8BA3-B7CB85204601}"/>
              </a:ext>
            </a:extLst>
          </p:cNvPr>
          <p:cNvSpPr txBox="1"/>
          <p:nvPr/>
        </p:nvSpPr>
        <p:spPr>
          <a:xfrm>
            <a:off x="2244805" y="1507176"/>
            <a:ext cx="731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+mj-lt"/>
              </a:rPr>
              <a:t>Lunch and Networking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0EDD0-0575-497A-93C0-4D7AF4BCB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9" y="217788"/>
            <a:ext cx="10936942" cy="109146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Special Event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29" y="1101438"/>
            <a:ext cx="11250706" cy="4309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Cowboys, Horse Soldiers, and College Kids – 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 Real Polo in the American West </a:t>
            </a:r>
          </a:p>
          <a:p>
            <a:pPr marL="0" indent="0" algn="ctr">
              <a:buNone/>
            </a:pPr>
            <a:endParaRPr lang="en-US" sz="36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b="1" dirty="0"/>
              <a:t>Tai </a:t>
            </a:r>
            <a:r>
              <a:rPr lang="en-US" b="1" dirty="0" err="1"/>
              <a:t>Kreidler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Texas Tech University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1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8A21-92B3-42A2-9F01-8B2EFE1D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2F5597"/>
                </a:solidFill>
              </a:rPr>
              <a:t>Welcome 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/>
              <a:t>- George Ruyle and John Lacy, Co-Directors</a:t>
            </a:r>
            <a:endParaRPr lang="en-US" sz="2400" dirty="0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8FA76-3369-494E-8371-84B41AAD8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2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8A21-92B3-42A2-9F01-8B2EFE1D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Review Agenda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/>
              <a:t>- John Lacy</a:t>
            </a:r>
            <a:endParaRPr lang="en-US" sz="24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3C8C-7FF4-46B4-8476-0CDC0EB8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008" y="1699869"/>
            <a:ext cx="9291984" cy="4902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lvl="0" indent="0" algn="ctr">
              <a:buNone/>
            </a:pPr>
            <a:br>
              <a:rPr lang="en-US" sz="3000" i="1" dirty="0"/>
            </a:br>
            <a:r>
              <a:rPr lang="en-US" sz="3600" b="1" i="1" dirty="0"/>
              <a:t>Agenda</a:t>
            </a:r>
            <a:r>
              <a:rPr lang="en-US" sz="4000" b="1" i="1" dirty="0"/>
              <a:t> </a:t>
            </a:r>
          </a:p>
          <a:p>
            <a:pPr marL="0" indent="0" algn="ctr">
              <a:buNone/>
            </a:pPr>
            <a:endParaRPr lang="en-US" sz="1700" dirty="0">
              <a:solidFill>
                <a:srgbClr val="2F5597"/>
              </a:solidFill>
            </a:endParaRPr>
          </a:p>
          <a:p>
            <a:pPr algn="ctr"/>
            <a:r>
              <a:rPr lang="en-US" sz="2400" dirty="0"/>
              <a:t>NRULPC Highlights</a:t>
            </a:r>
          </a:p>
          <a:p>
            <a:pPr algn="ctr"/>
            <a:r>
              <a:rPr lang="en-US" sz="2400" dirty="0">
                <a:solidFill>
                  <a:srgbClr val="2F5597"/>
                </a:solidFill>
                <a:cs typeface="Calibri"/>
              </a:rPr>
              <a:t>Update on Natural Resource Use &amp; Management Clinic</a:t>
            </a:r>
          </a:p>
          <a:p>
            <a:pPr algn="ctr"/>
            <a:r>
              <a:rPr lang="en-US" sz="2400" dirty="0">
                <a:ea typeface="Calibri"/>
                <a:cs typeface="Calibri"/>
              </a:rPr>
              <a:t>Undergraduate Class </a:t>
            </a:r>
          </a:p>
          <a:p>
            <a:pPr algn="ctr"/>
            <a:r>
              <a:rPr lang="en-US" sz="24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Indian and Tribal Perspectives</a:t>
            </a:r>
            <a:endParaRPr lang="en-US" sz="2400" dirty="0">
              <a:solidFill>
                <a:srgbClr val="2F5597"/>
              </a:solidFill>
              <a:ea typeface="Calibri"/>
              <a:cs typeface="Calibri"/>
            </a:endParaRPr>
          </a:p>
          <a:p>
            <a:pPr algn="ctr"/>
            <a:r>
              <a:rPr lang="en-US" sz="2400" dirty="0">
                <a:ea typeface="Calibri"/>
                <a:cs typeface="Calibri"/>
              </a:rPr>
              <a:t>Featured Speaker – Pilar Thomas</a:t>
            </a:r>
          </a:p>
          <a:p>
            <a:pPr algn="ctr"/>
            <a:r>
              <a:rPr lang="en-US" sz="2400" dirty="0">
                <a:solidFill>
                  <a:srgbClr val="2F5597"/>
                </a:solidFill>
                <a:cs typeface="Calibri" panose="020F0502020204030204"/>
              </a:rPr>
              <a:t>Thank You’s and Adjourn</a:t>
            </a:r>
          </a:p>
          <a:p>
            <a:pPr algn="ctr"/>
            <a:r>
              <a:rPr lang="en-US" sz="2400" dirty="0">
                <a:ea typeface="Calibri"/>
                <a:cs typeface="Calibri" panose="020F0502020204030204"/>
              </a:rPr>
              <a:t>Lunch and Networking</a:t>
            </a:r>
          </a:p>
          <a:p>
            <a:pPr algn="ctr"/>
            <a:r>
              <a:rPr lang="en-US" sz="2400" dirty="0">
                <a:solidFill>
                  <a:srgbClr val="2F5597"/>
                </a:solidFill>
                <a:ea typeface="Calibri"/>
                <a:cs typeface="Calibri" panose="020F0502020204030204"/>
              </a:rPr>
              <a:t>Special Event – Tai Kreider</a:t>
            </a:r>
          </a:p>
          <a:p>
            <a:pPr marL="0" indent="0" algn="ctr">
              <a:buNone/>
            </a:pP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b="1" dirty="0">
                <a:cs typeface="Calibri" panose="020F0502020204030204"/>
              </a:rPr>
              <a:t>Next Meeting – Fall  2023  </a:t>
            </a:r>
          </a:p>
          <a:p>
            <a:pPr marL="0" indent="0">
              <a:buNone/>
            </a:pPr>
            <a:endParaRPr lang="en-US" sz="3000" i="1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8FA76-3369-494E-8371-84B41AAD8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8A21-92B3-42A2-9F01-8B2EFE1D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Advisory Board Members Introductions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/>
              <a:t>- George Ruyle</a:t>
            </a:r>
            <a:endParaRPr lang="en-US" sz="24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3C8C-7FF4-46B4-8476-0CDC0EB8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492" y="2978105"/>
            <a:ext cx="8966980" cy="4087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buNone/>
            </a:pPr>
            <a:br>
              <a:rPr lang="en-US" sz="3000" i="1" dirty="0"/>
            </a:br>
            <a:endParaRPr lang="en-US" sz="1700" dirty="0">
              <a:solidFill>
                <a:srgbClr val="2F5597"/>
              </a:solidFill>
            </a:endParaRPr>
          </a:p>
          <a:p>
            <a:pPr marL="0" indent="0" algn="ctr">
              <a:buNone/>
            </a:pPr>
            <a:r>
              <a:rPr lang="en-US" dirty="0"/>
              <a:t>Please give a </a:t>
            </a:r>
            <a:r>
              <a:rPr lang="en-US" b="1" dirty="0"/>
              <a:t>BRIEF</a:t>
            </a:r>
            <a:r>
              <a:rPr lang="en-US" dirty="0"/>
              <a:t> introduction of yourself.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8FA76-3369-494E-8371-84B41AAD8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30" y="105878"/>
            <a:ext cx="11166461" cy="16985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NRULPC Objectives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700" b="1" dirty="0"/>
              <a:t>- </a:t>
            </a:r>
            <a:r>
              <a:rPr lang="en-US" sz="2700" dirty="0"/>
              <a:t>George Ruyle and John Lacy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/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30" y="1345324"/>
            <a:ext cx="10702715" cy="540679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sz="5500" b="1" dirty="0"/>
              <a:t>Objectives </a:t>
            </a:r>
            <a:endParaRPr lang="en-US" sz="5500" dirty="0"/>
          </a:p>
          <a:p>
            <a:pPr lvl="1"/>
            <a:r>
              <a:rPr lang="en-US" sz="5500" dirty="0"/>
              <a:t>Train students to critically evaluate complex natural resource law and policy matters in real time with a hands-on approach to learning – learning by doing.</a:t>
            </a:r>
          </a:p>
          <a:p>
            <a:pPr lvl="1"/>
            <a:r>
              <a:rPr lang="en-US" sz="5500" dirty="0">
                <a:solidFill>
                  <a:schemeClr val="accent1"/>
                </a:solidFill>
              </a:rPr>
              <a:t>Combine the science-based knowledge of CALS students and the legal skills of law students to promote responsible stewardship of natural resources</a:t>
            </a:r>
            <a:r>
              <a:rPr lang="en-US" sz="5500" dirty="0"/>
              <a:t>.</a:t>
            </a:r>
          </a:p>
          <a:p>
            <a:pPr lvl="1"/>
            <a:r>
              <a:rPr lang="en-US" sz="5500" dirty="0"/>
              <a:t>Build relationships among collaborative partners and the larger community.</a:t>
            </a:r>
          </a:p>
          <a:p>
            <a:pPr lvl="1"/>
            <a:r>
              <a:rPr lang="en-US" sz="5500" dirty="0">
                <a:solidFill>
                  <a:schemeClr val="accent1"/>
                </a:solidFill>
              </a:rPr>
              <a:t>Increase the law, policy, and economic analysis capacity of Cooperative Extension.</a:t>
            </a:r>
          </a:p>
          <a:p>
            <a:pPr lvl="1"/>
            <a:r>
              <a:rPr lang="en-US" sz="5500" dirty="0"/>
              <a:t>Support a public interest law clinic on matters involving the regulation and use of natural resources.</a:t>
            </a:r>
          </a:p>
          <a:p>
            <a:pPr lvl="1"/>
            <a:r>
              <a:rPr lang="en-US" sz="5500" dirty="0">
                <a:solidFill>
                  <a:schemeClr val="accent1"/>
                </a:solidFill>
              </a:rPr>
              <a:t>Provide an undergraduate level core-knowledge survey course highlighting presentations from legal experts serving the agricultural and natural resource industries</a:t>
            </a:r>
            <a:r>
              <a:rPr lang="en-US" sz="5500" dirty="0"/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ea typeface="Calibri" panose="020F0502020204030204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31" y="235227"/>
            <a:ext cx="1126261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Natural Resource Use &amp; Management Clinic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/>
              <a:t> - Priya Sundareshan, Director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1885292"/>
            <a:ext cx="4826201" cy="45155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Spring 2023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Director on partial leave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3</a:t>
            </a:r>
            <a:r>
              <a:rPr lang="en-US" dirty="0">
                <a:effectLst/>
                <a:latin typeface="Arial" panose="020B0604020202020204" pitchFamily="34" charset="0"/>
              </a:rPr>
              <a:t> returning JD students</a:t>
            </a:r>
          </a:p>
          <a:p>
            <a:r>
              <a:rPr lang="en-US" dirty="0">
                <a:solidFill>
                  <a:srgbClr val="2F5597"/>
                </a:solidFill>
                <a:latin typeface="Arial" panose="020B0604020202020204" pitchFamily="34" charset="0"/>
              </a:rPr>
              <a:t>3</a:t>
            </a:r>
            <a:r>
              <a:rPr lang="en-US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 projects </a:t>
            </a:r>
          </a:p>
          <a:p>
            <a:pPr lvl="1"/>
            <a:r>
              <a:rPr lang="en-US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Farming community</a:t>
            </a:r>
          </a:p>
          <a:p>
            <a:pPr lvl="1"/>
            <a:r>
              <a:rPr lang="en-US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Calif. </a:t>
            </a:r>
            <a:r>
              <a:rPr lang="en-US" dirty="0">
                <a:solidFill>
                  <a:srgbClr val="2F5597"/>
                </a:solidFill>
                <a:latin typeface="Arial" panose="020B0604020202020204" pitchFamily="34" charset="0"/>
              </a:rPr>
              <a:t>g</a:t>
            </a:r>
            <a:r>
              <a:rPr lang="en-US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roundwater regulations</a:t>
            </a:r>
          </a:p>
          <a:p>
            <a:pPr lvl="1"/>
            <a:r>
              <a:rPr lang="en-US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Federal reserved water rights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Fall 2023 – 8 JD students</a:t>
            </a:r>
          </a:p>
          <a:p>
            <a:r>
              <a:rPr lang="en-US" dirty="0">
                <a:solidFill>
                  <a:srgbClr val="2F5597"/>
                </a:solidFill>
                <a:latin typeface="Arial" panose="020B0604020202020204" pitchFamily="34" charset="0"/>
              </a:rPr>
              <a:t>C</a:t>
            </a:r>
            <a:r>
              <a:rPr lang="en-US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o-teaching Sci/Law course</a:t>
            </a:r>
          </a:p>
          <a:p>
            <a:r>
              <a:rPr lang="en-US" dirty="0">
                <a:latin typeface="Arial" panose="020B0604020202020204" pitchFamily="34" charset="0"/>
              </a:rPr>
              <a:t>Water Adjudications project</a:t>
            </a:r>
          </a:p>
          <a:p>
            <a:endParaRPr lang="en-US" dirty="0">
              <a:solidFill>
                <a:srgbClr val="2F5597"/>
              </a:solidFill>
              <a:ea typeface="Calibri" panose="020F0502020204030204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4B8F40-A234-4BB2-BCCE-9E3E9AF1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08" y="1885292"/>
            <a:ext cx="6129062" cy="40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78" y="235227"/>
            <a:ext cx="11659276" cy="1951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Agriculture Environmental Legal Issues Course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Update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sz="4000" b="1" dirty="0">
                <a:ea typeface="+mj-lt"/>
                <a:cs typeface="+mj-lt"/>
              </a:rPr>
              <a:t>ACBS/RNR/LAW 411 Joint Course Spring 2023</a:t>
            </a:r>
            <a:br>
              <a:rPr lang="en-US" sz="4000" b="1" dirty="0">
                <a:ea typeface="+mj-lt"/>
                <a:cs typeface="+mj-lt"/>
              </a:rPr>
            </a:br>
            <a:r>
              <a:rPr lang="en-US" sz="2400" dirty="0">
                <a:solidFill>
                  <a:srgbClr val="000000"/>
                </a:solidFill>
                <a:ea typeface="+mj-lt"/>
                <a:cs typeface="+mj-lt"/>
              </a:rPr>
              <a:t>Course</a:t>
            </a:r>
            <a:r>
              <a:rPr lang="en-US" sz="2400" dirty="0">
                <a:ea typeface="+mj-lt"/>
                <a:cs typeface="+mj-lt"/>
              </a:rPr>
              <a:t> instructors: Joe Willis, Esq. and Anne Gondor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84" y="2202253"/>
            <a:ext cx="11502757" cy="1268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i="1" dirty="0">
                <a:ea typeface="+mn-lt"/>
                <a:cs typeface="+mn-lt"/>
              </a:rPr>
              <a:t>Overall purpose is to present a balanced view from the resource users' perspective and promote law as a career option to students working on degrees associated with agriculture, veterinary sciences and natural resource use</a:t>
            </a:r>
            <a:endParaRPr lang="en-US" dirty="0"/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7AA2F-B621-2022-E590-B5092E69FDC3}"/>
              </a:ext>
            </a:extLst>
          </p:cNvPr>
          <p:cNvSpPr txBox="1"/>
          <p:nvPr/>
        </p:nvSpPr>
        <p:spPr>
          <a:xfrm>
            <a:off x="456678" y="3486411"/>
            <a:ext cx="10937307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Increased enrollment to 30 students (</a:t>
            </a:r>
            <a:r>
              <a:rPr lang="en-US" sz="2800" u="sng" dirty="0"/>
              <a:t>28 successfully completed</a:t>
            </a:r>
            <a:r>
              <a:rPr lang="en-US" sz="2800" dirty="0"/>
              <a:t>)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2F5597"/>
                </a:solidFill>
                <a:cs typeface="Calibri"/>
              </a:rPr>
              <a:t>8 College of Law students (only 2 registered under LAW)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18 College of Ag students – Veterinary/Animal Sciences (10), </a:t>
            </a:r>
            <a:r>
              <a:rPr lang="en-US" sz="2800" dirty="0">
                <a:solidFill>
                  <a:srgbClr val="2F5597"/>
                </a:solidFill>
                <a:cs typeface="Calibri"/>
              </a:rPr>
              <a:t>Agribusiness (1),</a:t>
            </a:r>
            <a:r>
              <a:rPr lang="en-US" sz="2800" dirty="0">
                <a:solidFill>
                  <a:srgbClr val="2F5597"/>
                </a:solidFill>
                <a:ea typeface="+mn-lt"/>
                <a:cs typeface="+mn-lt"/>
              </a:rPr>
              <a:t> Nutrition and Food Systems</a:t>
            </a:r>
            <a:r>
              <a:rPr lang="en-US" sz="2800" dirty="0">
                <a:solidFill>
                  <a:srgbClr val="2F5597"/>
                </a:solidFill>
                <a:cs typeface="Calibri"/>
              </a:rPr>
              <a:t> (7)</a:t>
            </a:r>
            <a:endParaRPr lang="en-US" sz="2800" dirty="0">
              <a:solidFill>
                <a:srgbClr val="2F559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1 Eller College of </a:t>
            </a:r>
            <a:r>
              <a:rPr lang="en-US" sz="2800" dirty="0" err="1">
                <a:ea typeface="+mn-lt"/>
                <a:cs typeface="+mn-lt"/>
              </a:rPr>
              <a:t>Mgmt</a:t>
            </a:r>
            <a:r>
              <a:rPr lang="en-US" sz="2800" dirty="0">
                <a:ea typeface="+mn-lt"/>
                <a:cs typeface="+mn-lt"/>
              </a:rPr>
              <a:t>, 1 Chemistry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2F5597"/>
                </a:solidFill>
                <a:ea typeface="+mn-lt"/>
                <a:cs typeface="+mn-lt"/>
              </a:rPr>
              <a:t>Proposed to be added as curriculum in new undergrad major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>
                <a:ea typeface="+mn-lt"/>
                <a:cs typeface="+mn-lt"/>
                <a:hlinkClick r:id="rId4"/>
              </a:rPr>
              <a:t>BA in Geosciences and Society</a:t>
            </a:r>
            <a:endParaRPr lang="en-US" sz="280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74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46" y="68213"/>
            <a:ext cx="1159664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•17 Industry expert guest speakers presented on </a:t>
            </a:r>
            <a:r>
              <a:rPr lang="en-US" sz="3600" b="1" u="sng" dirty="0">
                <a:ea typeface="+mj-lt"/>
                <a:cs typeface="+mj-lt"/>
              </a:rPr>
              <a:t>14 topics</a:t>
            </a:r>
            <a:r>
              <a:rPr lang="en-US" sz="3600" b="1" dirty="0">
                <a:ea typeface="+mj-lt"/>
                <a:cs typeface="+mj-lt"/>
              </a:rPr>
              <a:t>: 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4" y="1283677"/>
            <a:ext cx="5740785" cy="43057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Arizona Water Law Types of water regulated</a:t>
            </a:r>
            <a:endParaRPr lang="en-US" dirty="0">
              <a:solidFill>
                <a:schemeClr val="accent2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*History of AZ water law</a:t>
            </a:r>
          </a:p>
          <a:p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WOTUS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CERCLA</a:t>
            </a:r>
          </a:p>
          <a:p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Endangered Species Act (ESA)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Food Safety (FSMA)</a:t>
            </a:r>
          </a:p>
          <a:p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NEPA</a:t>
            </a: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sz="2400" dirty="0">
              <a:effectLst/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8D3BC-8F5C-C5DD-7FDE-91E5834B7F7F}"/>
              </a:ext>
            </a:extLst>
          </p:cNvPr>
          <p:cNvSpPr txBox="1"/>
          <p:nvPr/>
        </p:nvSpPr>
        <p:spPr>
          <a:xfrm>
            <a:off x="6384098" y="1279742"/>
            <a:ext cx="520665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har char="•"/>
            </a:pPr>
            <a:r>
              <a:rPr lang="en-US" sz="2800" dirty="0">
                <a:cs typeface="Arial"/>
              </a:rPr>
              <a:t>Conservation Easements   ​</a:t>
            </a:r>
            <a:endParaRPr lang="en-US" sz="2800">
              <a:cs typeface="Calibri"/>
            </a:endParaRPr>
          </a:p>
          <a:p>
            <a:pPr>
              <a:spcAft>
                <a:spcPts val="1200"/>
              </a:spcAft>
              <a:buChar char="•"/>
            </a:pPr>
            <a:r>
              <a:rPr lang="en-US" sz="2800" dirty="0">
                <a:solidFill>
                  <a:srgbClr val="2F5597"/>
                </a:solidFill>
                <a:cs typeface="Arial"/>
              </a:rPr>
              <a:t>Contracts and Real Property​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*Local Government Engagement ​</a:t>
            </a:r>
            <a:endParaRPr lang="en-US" sz="280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F5597"/>
                </a:solidFill>
              </a:rPr>
              <a:t>Outbreak Investigation </a:t>
            </a:r>
            <a:r>
              <a:rPr lang="en-US" sz="2800" dirty="0"/>
              <a:t> ​</a:t>
            </a:r>
            <a:endParaRPr lang="en-US" sz="280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 dirty="0"/>
              <a:t>*Ranching ​</a:t>
            </a:r>
            <a:endParaRPr lang="en-US" sz="280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F5597"/>
                </a:solidFill>
              </a:rPr>
              <a:t>*Tribal Law​</a:t>
            </a:r>
            <a:endParaRPr lang="en-US" sz="2800">
              <a:solidFill>
                <a:srgbClr val="2F5597"/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 dirty="0"/>
              <a:t>*Farm Bill 2023</a:t>
            </a:r>
            <a:r>
              <a:rPr lang="en-US" sz="3200" dirty="0"/>
              <a:t>  </a:t>
            </a:r>
            <a:endParaRPr lang="en-US" sz="32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3D9BA-554D-AEFB-0D01-1F8121AE3901}"/>
              </a:ext>
            </a:extLst>
          </p:cNvPr>
          <p:cNvSpPr txBox="1"/>
          <p:nvPr/>
        </p:nvSpPr>
        <p:spPr>
          <a:xfrm>
            <a:off x="156576" y="5524500"/>
            <a:ext cx="75657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*Many thanks to the 5 NRULPC Board Members who presented this year!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7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31" y="235227"/>
            <a:ext cx="1126261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American Indian and Tribal Perspective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/>
              <a:t> - Michael Kotutwa Johnson, Affiliated Faculty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783" y="2028295"/>
            <a:ext cx="5112843" cy="36071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effectLst/>
                <a:latin typeface="Arial" panose="020B0604020202020204" pitchFamily="34" charset="0"/>
              </a:rPr>
              <a:t>Example Topic Areas</a:t>
            </a:r>
          </a:p>
          <a:p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Regenerative Agriculture</a:t>
            </a:r>
          </a:p>
          <a:p>
            <a:r>
              <a:rPr lang="en-US" sz="2600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Renewable </a:t>
            </a:r>
            <a:r>
              <a:rPr lang="en-US" sz="2600" dirty="0">
                <a:solidFill>
                  <a:srgbClr val="2F5597"/>
                </a:solidFill>
                <a:latin typeface="Arial" panose="020B0604020202020204" pitchFamily="34" charset="0"/>
              </a:rPr>
              <a:t>Energy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</a:rPr>
              <a:t>Fish and Wildlife</a:t>
            </a:r>
          </a:p>
          <a:p>
            <a:r>
              <a:rPr lang="en-US" sz="2600" dirty="0"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Forestry</a:t>
            </a:r>
            <a:endParaRPr lang="en-US" sz="2600" dirty="0">
              <a:solidFill>
                <a:srgbClr val="2F5597"/>
              </a:solidFill>
              <a:latin typeface="Arial" panose="020B0604020202020204" pitchFamily="34" charset="0"/>
            </a:endParaRPr>
          </a:p>
          <a:p>
            <a:r>
              <a:rPr lang="en-US" sz="2600" dirty="0">
                <a:effectLst/>
                <a:latin typeface="Arial" panose="020B0604020202020204" pitchFamily="34" charset="0"/>
              </a:rPr>
              <a:t>Biodiversity</a:t>
            </a:r>
          </a:p>
          <a:p>
            <a:r>
              <a:rPr lang="en-US" sz="2600" dirty="0">
                <a:solidFill>
                  <a:srgbClr val="2F5597"/>
                </a:solidFill>
                <a:latin typeface="Arial" panose="020B0604020202020204" pitchFamily="34" charset="0"/>
              </a:rPr>
              <a:t>Traditional Ecological Knowledge</a:t>
            </a:r>
            <a:endParaRPr lang="en-US" sz="2600" dirty="0">
              <a:solidFill>
                <a:srgbClr val="2F559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F835D-D84A-4DD6-BEBF-9E7F7210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45" y="6126555"/>
            <a:ext cx="569529" cy="572624"/>
          </a:xfrm>
          <a:prstGeom prst="rect">
            <a:avLst/>
          </a:prstGeom>
        </p:spPr>
      </p:pic>
      <p:pic>
        <p:nvPicPr>
          <p:cNvPr id="7" name="Picture 6" descr="A group of people walking in a field&#10;&#10;Description automatically generated with medium confidence">
            <a:extLst>
              <a:ext uri="{FF2B5EF4-FFF2-40B4-BE49-F238E27FC236}">
                <a16:creationId xmlns:a16="http://schemas.microsoft.com/office/drawing/2014/main" id="{D77F85B4-7C2D-62F4-E80F-F550B0728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4" y="1560790"/>
            <a:ext cx="6093504" cy="45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2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22323</TotalTime>
  <Words>570</Words>
  <Application>Microsoft Office PowerPoint</Application>
  <PresentationFormat>Widescreen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Welcome   - George Ruyle and John Lacy, Co-Directors</vt:lpstr>
      <vt:lpstr>Review Agenda  - John Lacy</vt:lpstr>
      <vt:lpstr>Advisory Board Members Introductions  - George Ruyle</vt:lpstr>
      <vt:lpstr>NRULPC Objectives   - George Ruyle and John Lacy    </vt:lpstr>
      <vt:lpstr>Natural Resource Use &amp; Management Clinic   - Priya Sundareshan, Director</vt:lpstr>
      <vt:lpstr>Agriculture Environmental Legal Issues Course Update ACBS/RNR/LAW 411 Joint Course Spring 2023 Course instructors: Joe Willis, Esq. and Anne Gondor</vt:lpstr>
      <vt:lpstr>•17 Industry expert guest speakers presented on 14 topics: </vt:lpstr>
      <vt:lpstr>American Indian and Tribal Perspective    - Michael Kotutwa Johnson, Affiliated Faculty</vt:lpstr>
      <vt:lpstr>Featured Speaker </vt:lpstr>
      <vt:lpstr>PowerPoint Presentation</vt:lpstr>
      <vt:lpstr>PowerPoint Presentation</vt:lpstr>
      <vt:lpstr>Special Event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Hutchinson, Barbara S - (bhutchin)</dc:creator>
  <cp:lastModifiedBy>Arizmendi, Marikelly - (mblock)</cp:lastModifiedBy>
  <cp:revision>1560</cp:revision>
  <dcterms:created xsi:type="dcterms:W3CDTF">2018-11-02T03:56:59Z</dcterms:created>
  <dcterms:modified xsi:type="dcterms:W3CDTF">2023-07-24T15:22:44Z</dcterms:modified>
</cp:coreProperties>
</file>