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0" r:id="rId2"/>
    <p:sldId id="261" r:id="rId3"/>
    <p:sldId id="263" r:id="rId4"/>
    <p:sldId id="330" r:id="rId5"/>
    <p:sldId id="329" r:id="rId6"/>
    <p:sldId id="302" r:id="rId7"/>
    <p:sldId id="343" r:id="rId8"/>
    <p:sldId id="266" r:id="rId9"/>
    <p:sldId id="332" r:id="rId10"/>
    <p:sldId id="333" r:id="rId11"/>
    <p:sldId id="314" r:id="rId12"/>
    <p:sldId id="315" r:id="rId13"/>
    <p:sldId id="316" r:id="rId14"/>
    <p:sldId id="299" r:id="rId15"/>
    <p:sldId id="319" r:id="rId16"/>
    <p:sldId id="328" r:id="rId17"/>
    <p:sldId id="342" r:id="rId18"/>
    <p:sldId id="336" r:id="rId19"/>
    <p:sldId id="325" r:id="rId20"/>
    <p:sldId id="345"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rigan, Sheila - (merrigan)" initials="MS-(" lastIdx="1" clrIdx="0">
    <p:extLst>
      <p:ext uri="{19B8F6BF-5375-455C-9EA6-DF929625EA0E}">
        <p15:presenceInfo xmlns:p15="http://schemas.microsoft.com/office/powerpoint/2012/main" userId="Merrigan, Sheila - (merri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7" autoAdjust="0"/>
    <p:restoredTop sz="94660"/>
  </p:normalViewPr>
  <p:slideViewPr>
    <p:cSldViewPr snapToGrid="0">
      <p:cViewPr varScale="1">
        <p:scale>
          <a:sx n="41" d="100"/>
          <a:sy n="41" d="100"/>
        </p:scale>
        <p:origin x="99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41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4C444-5863-4368-8F39-F1819C3DCD40}" type="datetimeFigureOut">
              <a:rPr lang="en-US" smtClean="0"/>
              <a:t>5/24/2021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51304-A316-44D1-87FD-547D0508D9B2}" type="slidenum">
              <a:rPr lang="en-US" smtClean="0"/>
              <a:t>‹#›</a:t>
            </a:fld>
            <a:endParaRPr lang="en-US"/>
          </a:p>
        </p:txBody>
      </p:sp>
    </p:spTree>
    <p:extLst>
      <p:ext uri="{BB962C8B-B14F-4D97-AF65-F5344CB8AC3E}">
        <p14:creationId xmlns:p14="http://schemas.microsoft.com/office/powerpoint/2010/main" val="121917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a:t>
            </a:fld>
            <a:endParaRPr lang="en-US"/>
          </a:p>
        </p:txBody>
      </p:sp>
    </p:spTree>
    <p:extLst>
      <p:ext uri="{BB962C8B-B14F-4D97-AF65-F5344CB8AC3E}">
        <p14:creationId xmlns:p14="http://schemas.microsoft.com/office/powerpoint/2010/main" val="2971323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19</a:t>
            </a:fld>
            <a:endParaRPr lang="en-US"/>
          </a:p>
        </p:txBody>
      </p:sp>
    </p:spTree>
    <p:extLst>
      <p:ext uri="{BB962C8B-B14F-4D97-AF65-F5344CB8AC3E}">
        <p14:creationId xmlns:p14="http://schemas.microsoft.com/office/powerpoint/2010/main" val="361779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20</a:t>
            </a:fld>
            <a:endParaRPr lang="en-US"/>
          </a:p>
        </p:txBody>
      </p:sp>
    </p:spTree>
    <p:extLst>
      <p:ext uri="{BB962C8B-B14F-4D97-AF65-F5344CB8AC3E}">
        <p14:creationId xmlns:p14="http://schemas.microsoft.com/office/powerpoint/2010/main" val="310439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ACBS-LAW 411 Joint Course is titled An Introduction to Agricultural Law and Policy for the Modern-Day Natural Resource User. The overall purpose of the class is to present a balanced view from the resource users’ perspective as well as to promote law as a career option to students working on degrees associated with natural resource use. My observation is that we also need to create a start and end survey to gauge whether or not we are reaching that goal to understand the student's motivation for taking the class and if their trajectory changes towards law after the class. In 2020 we had 18 students from ACBS and 7 students from LAW,   How do we NOW encourage more students joining the course from SNRE programs? the School of Natural Resources and the Environment?</a:t>
            </a:r>
          </a:p>
          <a:p>
            <a:endParaRPr lang="en-US" dirty="0"/>
          </a:p>
          <a:p>
            <a:r>
              <a:rPr lang="en-US" dirty="0"/>
              <a:t>This spring semester the course will be entirely online, with synchronous Live Zoom lectures and plans for having 16 guest speakers. Content materials, quizzes, exams and assignments will all be delivered using D2L</a:t>
            </a:r>
          </a:p>
        </p:txBody>
      </p:sp>
      <p:sp>
        <p:nvSpPr>
          <p:cNvPr id="4" name="Slide Number Placeholder 3"/>
          <p:cNvSpPr>
            <a:spLocks noGrp="1"/>
          </p:cNvSpPr>
          <p:nvPr>
            <p:ph type="sldNum" sz="quarter" idx="5"/>
          </p:nvPr>
        </p:nvSpPr>
        <p:spPr/>
        <p:txBody>
          <a:bodyPr/>
          <a:lstStyle/>
          <a:p>
            <a:fld id="{B8851304-A316-44D1-87FD-547D0508D9B2}" type="slidenum">
              <a:rPr lang="en-US" smtClean="0"/>
              <a:t>8</a:t>
            </a:fld>
            <a:endParaRPr lang="en-US"/>
          </a:p>
        </p:txBody>
      </p:sp>
    </p:spTree>
    <p:extLst>
      <p:ext uri="{BB962C8B-B14F-4D97-AF65-F5344CB8AC3E}">
        <p14:creationId xmlns:p14="http://schemas.microsoft.com/office/powerpoint/2010/main" val="151120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 have planned some enhancements to the course based on our experiences last spring. One is to add a NEW topic, the Basics of Tribal Law with guest speaker Sara </a:t>
            </a:r>
            <a:r>
              <a:rPr lang="en-US" dirty="0" err="1"/>
              <a:t>Roubidoux</a:t>
            </a:r>
            <a:r>
              <a:rPr lang="en-US" dirty="0"/>
              <a:t> Lawson who is Of Counsel  with Schwabe, Williamson and Wyatt. She specializes in Industry focused law,, Natural resources, Real Estate and Construction Law as well as Covid-19 resources law, she has in the past represented the Tohono </a:t>
            </a:r>
            <a:r>
              <a:rPr lang="en-US" dirty="0" err="1"/>
              <a:t>O’Oodham</a:t>
            </a:r>
            <a:r>
              <a:rPr lang="en-US" dirty="0"/>
              <a:t> Nation.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have also planned ways to improve student engagement by using The D2L Discussion Tool, which is a way for students to discuss a topic via chat or by using the Voice Thread tool, which provides a more dynamic way for students to submit discussion assignments by using video, PowerPoint or chat.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Last spring we were surprised at how few students followed current events, so we added current event articles into content and extra credit assignments, these will be updated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increase our instructor presence so students see us as real people, we will add recorded video to our D2L Announcements for weekly sessions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that we have Panopto recordings of 14 - Zoom lectures from last Spring, we can also use the practice quiz feature to use them as study guides or use them as the lecture if we lose a live guest lecturer in the schedule.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plan to revive the student group presentation assignment. This will require using Zoom Break-out rooms to allow students initial coordination, then, to submit the presentation, they will use the Voice Thread Tool  in D2L allowing other students to view each presentation and submit their comments or questions to receive their grades.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To prevent students “gaming the system” (last year we observed a few students signing into chat and leaving after 15 minutes) we will Adjust the Points awarded for the Participation Attendance of live sessions by requiring students to type in Zoom chat their perceived “muddiest point in the lecture, and their clearest point in the lecture” at intervals during the live session. This has added value by providing us built in feedback on how to improve our future lectures. If students have an excused absence and miss a live session, they can catch up by viewing the recording of the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B8851304-A316-44D1-87FD-547D0508D9B2}" type="slidenum">
              <a:rPr lang="en-US" smtClean="0"/>
              <a:t>9</a:t>
            </a:fld>
            <a:endParaRPr lang="en-US"/>
          </a:p>
        </p:txBody>
      </p:sp>
    </p:spTree>
    <p:extLst>
      <p:ext uri="{BB962C8B-B14F-4D97-AF65-F5344CB8AC3E}">
        <p14:creationId xmlns:p14="http://schemas.microsoft.com/office/powerpoint/2010/main" val="77017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potential issues we experienced last year that we will be watching for are:</a:t>
            </a:r>
          </a:p>
          <a:p>
            <a:r>
              <a:rPr lang="en-US" dirty="0"/>
              <a:t>To make sure students have adequate internet connectivity, </a:t>
            </a:r>
          </a:p>
          <a:p>
            <a:r>
              <a:rPr lang="en-US" dirty="0"/>
              <a:t>Attendance to Synchronous live lectures may prove difficult for remote international students (so for that case, we will make a provision in D2L for asynchronous recordings). </a:t>
            </a:r>
          </a:p>
          <a:p>
            <a:r>
              <a:rPr lang="en-US" dirty="0"/>
              <a:t>Students academic performance may be impacted by the pandemic, so increasing our online presence can have a positive impact on that, we will monitor for this through participation and student engagement assignments. Some remedies we used last spring were to give additional attention via email to students struggling. We will also continue to take advantage of on campus support webinar systems like the office of Instruction and Assessment (OIA) to learn new techniques and hear how other instructors solve these issues. There is also a new D2L Quiz feature that we can implement that allows students to retake only the quiz questions they answered incorrectly.  </a:t>
            </a:r>
          </a:p>
        </p:txBody>
      </p:sp>
      <p:sp>
        <p:nvSpPr>
          <p:cNvPr id="4" name="Slide Number Placeholder 3"/>
          <p:cNvSpPr>
            <a:spLocks noGrp="1"/>
          </p:cNvSpPr>
          <p:nvPr>
            <p:ph type="sldNum" sz="quarter" idx="5"/>
          </p:nvPr>
        </p:nvSpPr>
        <p:spPr/>
        <p:txBody>
          <a:bodyPr/>
          <a:lstStyle/>
          <a:p>
            <a:fld id="{B8851304-A316-44D1-87FD-547D0508D9B2}" type="slidenum">
              <a:rPr lang="en-US" smtClean="0"/>
              <a:t>10</a:t>
            </a:fld>
            <a:endParaRPr lang="en-US"/>
          </a:p>
        </p:txBody>
      </p:sp>
    </p:spTree>
    <p:extLst>
      <p:ext uri="{BB962C8B-B14F-4D97-AF65-F5344CB8AC3E}">
        <p14:creationId xmlns:p14="http://schemas.microsoft.com/office/powerpoint/2010/main" val="188814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11</a:t>
            </a:fld>
            <a:endParaRPr lang="en-US"/>
          </a:p>
        </p:txBody>
      </p:sp>
    </p:spTree>
    <p:extLst>
      <p:ext uri="{BB962C8B-B14F-4D97-AF65-F5344CB8AC3E}">
        <p14:creationId xmlns:p14="http://schemas.microsoft.com/office/powerpoint/2010/main" val="242781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12</a:t>
            </a:fld>
            <a:endParaRPr lang="en-US"/>
          </a:p>
        </p:txBody>
      </p:sp>
    </p:spTree>
    <p:extLst>
      <p:ext uri="{BB962C8B-B14F-4D97-AF65-F5344CB8AC3E}">
        <p14:creationId xmlns:p14="http://schemas.microsoft.com/office/powerpoint/2010/main" val="207320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13</a:t>
            </a:fld>
            <a:endParaRPr lang="en-US"/>
          </a:p>
        </p:txBody>
      </p:sp>
    </p:spTree>
    <p:extLst>
      <p:ext uri="{BB962C8B-B14F-4D97-AF65-F5344CB8AC3E}">
        <p14:creationId xmlns:p14="http://schemas.microsoft.com/office/powerpoint/2010/main" val="783635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14</a:t>
            </a:fld>
            <a:endParaRPr lang="en-US"/>
          </a:p>
        </p:txBody>
      </p:sp>
    </p:spTree>
    <p:extLst>
      <p:ext uri="{BB962C8B-B14F-4D97-AF65-F5344CB8AC3E}">
        <p14:creationId xmlns:p14="http://schemas.microsoft.com/office/powerpoint/2010/main" val="3995182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16</a:t>
            </a:fld>
            <a:endParaRPr lang="en-US"/>
          </a:p>
        </p:txBody>
      </p:sp>
    </p:spTree>
    <p:extLst>
      <p:ext uri="{BB962C8B-B14F-4D97-AF65-F5344CB8AC3E}">
        <p14:creationId xmlns:p14="http://schemas.microsoft.com/office/powerpoint/2010/main" val="3545525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4091-0224-4A14-AFA8-A77F6BE06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AF6FD-B78E-4E3E-AA01-564F1AE87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E2271-7452-4EF8-9A35-8B055C401E6B}"/>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5" name="Footer Placeholder 4">
            <a:extLst>
              <a:ext uri="{FF2B5EF4-FFF2-40B4-BE49-F238E27FC236}">
                <a16:creationId xmlns:a16="http://schemas.microsoft.com/office/drawing/2014/main" id="{833AEAB1-B8C5-4FD6-9FB6-B993F75EE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0A582-066B-464B-B8FA-D72F5563ED33}"/>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6315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D79C-A32A-4035-BA17-7373FB7F3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CC1D3-D70C-425B-9C06-DD2B0F4C5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646FA-DB96-45E6-B1BC-BEBC36B47E40}"/>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5" name="Footer Placeholder 4">
            <a:extLst>
              <a:ext uri="{FF2B5EF4-FFF2-40B4-BE49-F238E27FC236}">
                <a16:creationId xmlns:a16="http://schemas.microsoft.com/office/drawing/2014/main" id="{0FCA3288-49A9-487B-8C21-1DD6EE8D6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3AE07-4233-4363-B5E2-EF7CA59B4D9B}"/>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630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14685-A8F3-4EB2-BF12-27C0A0C8B0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93A60E-95C5-403E-A508-7E3548D14C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C8D21-2EF8-4D7C-A088-3019FD87AB62}"/>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5" name="Footer Placeholder 4">
            <a:extLst>
              <a:ext uri="{FF2B5EF4-FFF2-40B4-BE49-F238E27FC236}">
                <a16:creationId xmlns:a16="http://schemas.microsoft.com/office/drawing/2014/main" id="{7BC35B77-9893-4C85-AAB6-FCBD2F3D3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7FDB6-37F7-4183-A7EC-A3E92673A1F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15524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B5B5-C07F-4DB1-88FF-396670E70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B61DF-7FFF-44E9-ABE9-E121046391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EE0CF-44ED-493A-BA56-95052A921C13}"/>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5" name="Footer Placeholder 4">
            <a:extLst>
              <a:ext uri="{FF2B5EF4-FFF2-40B4-BE49-F238E27FC236}">
                <a16:creationId xmlns:a16="http://schemas.microsoft.com/office/drawing/2014/main" id="{EA5435AB-0304-4FA7-A351-725F7D46E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0D9C5-A038-4A79-B766-F2AA426928C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062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D460-E19E-4741-9EDA-2B29C6C7D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AE27E3-5926-4031-977F-D84AF7DAB5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66F175-CD5A-4434-A16C-7580ED922FF2}"/>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5" name="Footer Placeholder 4">
            <a:extLst>
              <a:ext uri="{FF2B5EF4-FFF2-40B4-BE49-F238E27FC236}">
                <a16:creationId xmlns:a16="http://schemas.microsoft.com/office/drawing/2014/main" id="{1A7AAE61-01E5-4BD9-BEEC-4ED6E6CF9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CBF8F-C721-4409-B8EF-BC979822878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21045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B3354-3553-40AA-915C-77F8A1FFA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76115-B42A-4BCE-8A92-3F49A8DAB8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98CE5-55DD-489A-9558-CE4E7B21CB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94C342-5F4B-42CC-A876-1FDAB52BFA87}"/>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6" name="Footer Placeholder 5">
            <a:extLst>
              <a:ext uri="{FF2B5EF4-FFF2-40B4-BE49-F238E27FC236}">
                <a16:creationId xmlns:a16="http://schemas.microsoft.com/office/drawing/2014/main" id="{74460EE5-84A7-4AD0-9C9A-382D7602C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5FE6D-CCC3-40A4-A265-F84A9B44820A}"/>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98261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0AA5-8710-4837-A797-78F78CC38D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EE92-AF32-4D69-A893-7DB7D1D3F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11F72D-EE4B-4AB4-92B5-FD55A5DA74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D905D-9AE3-4D9E-85A0-D9647D0D7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B92D5B-6B2B-4B61-9276-AEE9465F04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A548F-09D5-42F7-BAF0-EAA5D8FA3039}"/>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8" name="Footer Placeholder 7">
            <a:extLst>
              <a:ext uri="{FF2B5EF4-FFF2-40B4-BE49-F238E27FC236}">
                <a16:creationId xmlns:a16="http://schemas.microsoft.com/office/drawing/2014/main" id="{A1019646-EF74-49D6-A020-804B40FCAD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0C14C-468A-4FA5-9A54-6761F5068E91}"/>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5120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6756-DC26-41BC-B0F7-18911B6EF8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3BE1D-0942-4362-8A84-814431FE9CA9}"/>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4" name="Footer Placeholder 3">
            <a:extLst>
              <a:ext uri="{FF2B5EF4-FFF2-40B4-BE49-F238E27FC236}">
                <a16:creationId xmlns:a16="http://schemas.microsoft.com/office/drawing/2014/main" id="{67F7122D-7650-4B89-AB0E-25FC4637F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AE7DE-DF77-4E08-995B-AAA085578B2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50065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3D797-43E9-4EE6-813D-DF41102A0757}"/>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3" name="Footer Placeholder 2">
            <a:extLst>
              <a:ext uri="{FF2B5EF4-FFF2-40B4-BE49-F238E27FC236}">
                <a16:creationId xmlns:a16="http://schemas.microsoft.com/office/drawing/2014/main" id="{3B26B2D0-2EDC-4597-BD1B-5680C84F09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91C84-6D75-4403-9958-C7BF0EA728B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29328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D552-512A-432C-B207-DC34EF938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05909-956E-4AA5-915B-BBDEA6510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EACD5-74AD-41F9-9D74-027A49B68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E67F62-ACD5-421E-AD47-BC6806B10067}"/>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6" name="Footer Placeholder 5">
            <a:extLst>
              <a:ext uri="{FF2B5EF4-FFF2-40B4-BE49-F238E27FC236}">
                <a16:creationId xmlns:a16="http://schemas.microsoft.com/office/drawing/2014/main" id="{72F85957-769C-41B3-8461-A3423D94E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952CC-74CE-439E-95D9-725B353B82A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43511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0F17-D84B-4D41-8C8A-60DA99B3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04A32-F4AD-453F-A3E9-FA685235A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4B3CB-8A5B-4390-88C4-2BCD0A0B7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E76AF9-F222-41A6-BD5E-27B2364A418D}"/>
              </a:ext>
            </a:extLst>
          </p:cNvPr>
          <p:cNvSpPr>
            <a:spLocks noGrp="1"/>
          </p:cNvSpPr>
          <p:nvPr>
            <p:ph type="dt" sz="half" idx="10"/>
          </p:nvPr>
        </p:nvSpPr>
        <p:spPr/>
        <p:txBody>
          <a:bodyPr/>
          <a:lstStyle/>
          <a:p>
            <a:fld id="{D12A3D37-93F8-4FDD-B0CA-269F9EA828EC}" type="datetimeFigureOut">
              <a:rPr lang="en-US" smtClean="0"/>
              <a:t>5/24/2021</a:t>
            </a:fld>
            <a:endParaRPr lang="en-US"/>
          </a:p>
        </p:txBody>
      </p:sp>
      <p:sp>
        <p:nvSpPr>
          <p:cNvPr id="6" name="Footer Placeholder 5">
            <a:extLst>
              <a:ext uri="{FF2B5EF4-FFF2-40B4-BE49-F238E27FC236}">
                <a16:creationId xmlns:a16="http://schemas.microsoft.com/office/drawing/2014/main" id="{AD6BC762-F349-455A-B205-84CAACDE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F9C7C-935C-4C34-8454-7AC7251F002E}"/>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208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221EE-E16C-4F64-A11C-E0C1094BE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1868B7-29D1-4DC6-80DF-E98853D16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8A235-AAE0-4FFB-84D7-13807FF0F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A3D37-93F8-4FDD-B0CA-269F9EA828EC}" type="datetimeFigureOut">
              <a:rPr lang="en-US" smtClean="0"/>
              <a:t>5/24/2021</a:t>
            </a:fld>
            <a:endParaRPr lang="en-US"/>
          </a:p>
        </p:txBody>
      </p:sp>
      <p:sp>
        <p:nvSpPr>
          <p:cNvPr id="5" name="Footer Placeholder 4">
            <a:extLst>
              <a:ext uri="{FF2B5EF4-FFF2-40B4-BE49-F238E27FC236}">
                <a16:creationId xmlns:a16="http://schemas.microsoft.com/office/drawing/2014/main" id="{A3AC084D-CFC3-4EBB-881D-DC139C581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CD27EB-89F0-4C40-AD9E-8ABAE493E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E50D0-EA76-4275-BA32-BA94D76D625E}" type="slidenum">
              <a:rPr lang="en-US" smtClean="0"/>
              <a:t>‹#›</a:t>
            </a:fld>
            <a:endParaRPr lang="en-US"/>
          </a:p>
        </p:txBody>
      </p:sp>
    </p:spTree>
    <p:extLst>
      <p:ext uri="{BB962C8B-B14F-4D97-AF65-F5344CB8AC3E}">
        <p14:creationId xmlns:p14="http://schemas.microsoft.com/office/powerpoint/2010/main" val="240731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westernlandsblog.arizona.edu/"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globalrangelands.org/rreasp/webinars" TargetMode="External"/><Relationship Id="rId4" Type="http://schemas.openxmlformats.org/officeDocument/2006/relationships/hyperlink" Target="https://extension.arizona.edu/nrulp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gondora@email.arizona.edu"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EF1EAC-64CC-454B-934C-E0298494AC7B}"/>
              </a:ext>
            </a:extLst>
          </p:cNvPr>
          <p:cNvSpPr>
            <a:spLocks noGrp="1"/>
          </p:cNvSpPr>
          <p:nvPr>
            <p:ph type="subTitle" idx="1"/>
          </p:nvPr>
        </p:nvSpPr>
        <p:spPr>
          <a:xfrm>
            <a:off x="1303632" y="4229101"/>
            <a:ext cx="9584736" cy="1655762"/>
          </a:xfrm>
        </p:spPr>
        <p:txBody>
          <a:bodyPr>
            <a:normAutofit/>
          </a:bodyPr>
          <a:lstStyle/>
          <a:p>
            <a:r>
              <a:rPr lang="en-US" sz="3600" b="1" dirty="0"/>
              <a:t>NRULPC Advisory Board Meeting</a:t>
            </a:r>
            <a:endParaRPr lang="en-US" sz="3600" dirty="0"/>
          </a:p>
          <a:p>
            <a:r>
              <a:rPr lang="en-US" sz="3600" b="1" dirty="0"/>
              <a:t>April 27, 2021 8:30 am-12:00 pm</a:t>
            </a:r>
            <a:endParaRPr lang="en-US" sz="3600" dirty="0"/>
          </a:p>
          <a:p>
            <a:endParaRPr lang="en-US" dirty="0"/>
          </a:p>
        </p:txBody>
      </p:sp>
      <p:pic>
        <p:nvPicPr>
          <p:cNvPr id="5" name="Picture 4">
            <a:extLst>
              <a:ext uri="{FF2B5EF4-FFF2-40B4-BE49-F238E27FC236}">
                <a16:creationId xmlns:a16="http://schemas.microsoft.com/office/drawing/2014/main" id="{129102FC-1751-4132-B640-79D268D97149}"/>
              </a:ext>
            </a:extLst>
          </p:cNvPr>
          <p:cNvPicPr/>
          <p:nvPr/>
        </p:nvPicPr>
        <p:blipFill>
          <a:blip r:embed="rId4">
            <a:alphaModFix amt="43000"/>
            <a:extLst>
              <a:ext uri="{28A0092B-C50C-407E-A947-70E740481C1C}">
                <a14:useLocalDpi xmlns:a14="http://schemas.microsoft.com/office/drawing/2010/main" val="0"/>
              </a:ext>
            </a:extLst>
          </a:blip>
          <a:stretch>
            <a:fillRect/>
          </a:stretch>
        </p:blipFill>
        <p:spPr>
          <a:xfrm>
            <a:off x="2687627" y="502453"/>
            <a:ext cx="6608323" cy="2057400"/>
          </a:xfrm>
          <a:prstGeom prst="rect">
            <a:avLst/>
          </a:prstGeom>
        </p:spPr>
      </p:pic>
    </p:spTree>
    <p:extLst>
      <p:ext uri="{BB962C8B-B14F-4D97-AF65-F5344CB8AC3E}">
        <p14:creationId xmlns:p14="http://schemas.microsoft.com/office/powerpoint/2010/main" val="346183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064148-0862-44F2-BF22-5D1B5CB87658}"/>
              </a:ext>
            </a:extLst>
          </p:cNvPr>
          <p:cNvSpPr>
            <a:spLocks noGrp="1"/>
          </p:cNvSpPr>
          <p:nvPr>
            <p:ph idx="1"/>
          </p:nvPr>
        </p:nvSpPr>
        <p:spPr>
          <a:xfrm>
            <a:off x="0" y="162046"/>
            <a:ext cx="12192000" cy="6695955"/>
          </a:xfrm>
          <a:ln>
            <a:noFill/>
          </a:ln>
        </p:spPr>
        <p:txBody>
          <a:bodyPr vert="horz" lIns="91440" tIns="45720" rIns="91440" bIns="45720" rtlCol="0" anchor="t">
            <a:normAutofit/>
          </a:bodyPr>
          <a:lstStyle/>
          <a:p>
            <a:pPr marL="0" indent="0">
              <a:buNone/>
            </a:pPr>
            <a:r>
              <a:rPr lang="en-US" sz="3600" b="1" dirty="0">
                <a:solidFill>
                  <a:srgbClr val="0070C0"/>
                </a:solidFill>
                <a:latin typeface="Calibri Light"/>
                <a:ea typeface="+mn-lt"/>
                <a:cs typeface="+mn-lt"/>
              </a:rPr>
              <a:t>     </a:t>
            </a:r>
            <a:r>
              <a:rPr lang="en-US" sz="4000" b="1" dirty="0">
                <a:solidFill>
                  <a:schemeClr val="accent1">
                    <a:lumMod val="75000"/>
                  </a:schemeClr>
                </a:solidFill>
                <a:latin typeface="Calibri Light"/>
                <a:ea typeface="+mn-lt"/>
                <a:cs typeface="+mn-lt"/>
              </a:rPr>
              <a:t>Implemented student engagement improvements:</a:t>
            </a:r>
            <a:r>
              <a:rPr lang="en-US" sz="4000" dirty="0">
                <a:solidFill>
                  <a:schemeClr val="accent1">
                    <a:lumMod val="75000"/>
                  </a:schemeClr>
                </a:solidFill>
                <a:latin typeface="Calibri Light"/>
                <a:cs typeface="Calibri Light"/>
              </a:rPr>
              <a:t> </a:t>
            </a:r>
          </a:p>
          <a:p>
            <a:pPr marL="463550" lvl="1" indent="-290513"/>
            <a:endParaRPr lang="en-US" sz="3000" dirty="0"/>
          </a:p>
          <a:p>
            <a:pPr marL="806450" lvl="2" indent="-342900">
              <a:lnSpc>
                <a:spcPct val="100000"/>
              </a:lnSpc>
              <a:spcBef>
                <a:spcPts val="0"/>
              </a:spcBef>
              <a:buFont typeface="Arial,Sans-Serif" panose="020B0604020202020204" pitchFamily="34" charset="0"/>
            </a:pPr>
            <a:r>
              <a:rPr lang="en-US" sz="3000" dirty="0">
                <a:solidFill>
                  <a:schemeClr val="accent1">
                    <a:lumMod val="75000"/>
                  </a:schemeClr>
                </a:solidFill>
                <a:ea typeface="+mn-lt"/>
                <a:cs typeface="+mn-lt"/>
              </a:rPr>
              <a:t>Current event articles added to extra credit assignments and course content</a:t>
            </a:r>
          </a:p>
          <a:p>
            <a:pPr marL="806450" lvl="2" indent="-342900">
              <a:lnSpc>
                <a:spcPct val="100000"/>
              </a:lnSpc>
              <a:spcBef>
                <a:spcPts val="0"/>
              </a:spcBef>
              <a:buFont typeface="Arial,Sans-Serif" panose="020B0604020202020204" pitchFamily="34" charset="0"/>
            </a:pPr>
            <a:r>
              <a:rPr lang="en-US" sz="3000" dirty="0"/>
              <a:t>Revived student group presentations (class last day lightening round)</a:t>
            </a:r>
            <a:endParaRPr lang="en-US" sz="3000" dirty="0">
              <a:ea typeface="+mn-lt"/>
              <a:cs typeface="+mn-lt"/>
            </a:endParaRPr>
          </a:p>
          <a:p>
            <a:pPr marL="806450" lvl="2" indent="-342900">
              <a:lnSpc>
                <a:spcPct val="100000"/>
              </a:lnSpc>
              <a:spcBef>
                <a:spcPts val="0"/>
              </a:spcBef>
              <a:buFont typeface="Arial,Sans-Serif" panose="020B0604020202020204" pitchFamily="34" charset="0"/>
            </a:pPr>
            <a:r>
              <a:rPr lang="en-US" sz="3000" dirty="0">
                <a:solidFill>
                  <a:schemeClr val="accent1">
                    <a:lumMod val="75000"/>
                  </a:schemeClr>
                </a:solidFill>
                <a:ea typeface="+mn-lt"/>
                <a:cs typeface="+mn-lt"/>
              </a:rPr>
              <a:t>Added “Practice Quiz” feature on some Panopto Zoom recordings</a:t>
            </a:r>
          </a:p>
          <a:p>
            <a:pPr marL="806450" lvl="2" indent="-342900">
              <a:lnSpc>
                <a:spcPct val="100000"/>
              </a:lnSpc>
              <a:spcBef>
                <a:spcPts val="0"/>
              </a:spcBef>
              <a:buFont typeface="Arial,Sans-Serif" panose="020B0604020202020204" pitchFamily="34" charset="0"/>
            </a:pPr>
            <a:r>
              <a:rPr lang="en-US" sz="3000" dirty="0">
                <a:ea typeface="+mn-lt"/>
                <a:cs typeface="+mn-lt"/>
              </a:rPr>
              <a:t>D2L</a:t>
            </a:r>
            <a:r>
              <a:rPr lang="en-US" sz="3000" dirty="0"/>
              <a:t> Quiz feature that allows to retake just the questions answered incorrectly</a:t>
            </a:r>
            <a:endParaRPr lang="en-US" sz="3000" dirty="0">
              <a:ea typeface="+mn-lt"/>
              <a:cs typeface="+mn-lt"/>
            </a:endParaRPr>
          </a:p>
          <a:p>
            <a:pPr marL="173355" lvl="1" indent="0">
              <a:buNone/>
            </a:pPr>
            <a:endParaRPr lang="en-US" sz="3000" dirty="0">
              <a:cs typeface="Calibri"/>
            </a:endParaRPr>
          </a:p>
          <a:p>
            <a:pPr marL="173037" lvl="1" indent="0">
              <a:buNone/>
            </a:pPr>
            <a:endParaRPr lang="en-US" b="1" dirty="0"/>
          </a:p>
          <a:p>
            <a:pPr marL="173037" lvl="1" indent="0">
              <a:buNone/>
            </a:pPr>
            <a:r>
              <a:rPr lang="en-US" dirty="0"/>
              <a:t>	</a:t>
            </a:r>
          </a:p>
        </p:txBody>
      </p:sp>
      <p:pic>
        <p:nvPicPr>
          <p:cNvPr id="5" name="Picture 4">
            <a:extLst>
              <a:ext uri="{FF2B5EF4-FFF2-40B4-BE49-F238E27FC236}">
                <a16:creationId xmlns:a16="http://schemas.microsoft.com/office/drawing/2014/main" id="{87ADF970-4502-4C4C-BFD1-41A1005A22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98763" y="3830977"/>
            <a:ext cx="4603732" cy="2651011"/>
          </a:xfrm>
          <a:prstGeom prst="rect">
            <a:avLst/>
          </a:prstGeom>
          <a:ln>
            <a:solidFill>
              <a:schemeClr val="tx1"/>
            </a:solidFill>
          </a:ln>
        </p:spPr>
      </p:pic>
      <p:pic>
        <p:nvPicPr>
          <p:cNvPr id="6" name="Picture 5">
            <a:extLst>
              <a:ext uri="{FF2B5EF4-FFF2-40B4-BE49-F238E27FC236}">
                <a16:creationId xmlns:a16="http://schemas.microsoft.com/office/drawing/2014/main" id="{D5087A45-2F87-4DAD-9D03-035DA6D79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5906" y="5854073"/>
            <a:ext cx="569529" cy="572624"/>
          </a:xfrm>
          <a:prstGeom prst="rect">
            <a:avLst/>
          </a:prstGeom>
        </p:spPr>
      </p:pic>
      <p:sp>
        <p:nvSpPr>
          <p:cNvPr id="3" name="TextBox 2">
            <a:extLst>
              <a:ext uri="{FF2B5EF4-FFF2-40B4-BE49-F238E27FC236}">
                <a16:creationId xmlns:a16="http://schemas.microsoft.com/office/drawing/2014/main" id="{7E17D914-0A3B-4967-B800-E7D8D0604BB3}"/>
              </a:ext>
            </a:extLst>
          </p:cNvPr>
          <p:cNvSpPr txBox="1"/>
          <p:nvPr/>
        </p:nvSpPr>
        <p:spPr>
          <a:xfrm>
            <a:off x="4115440" y="6476715"/>
            <a:ext cx="3584699" cy="307777"/>
          </a:xfrm>
          <a:prstGeom prst="rect">
            <a:avLst/>
          </a:prstGeom>
          <a:noFill/>
        </p:spPr>
        <p:txBody>
          <a:bodyPr wrap="none" rtlCol="0">
            <a:spAutoFit/>
          </a:bodyPr>
          <a:lstStyle/>
          <a:p>
            <a:r>
              <a:rPr lang="en-US" sz="1400" dirty="0"/>
              <a:t>Photo: Zoom Speaker John Barrett Spring 2020</a:t>
            </a:r>
          </a:p>
        </p:txBody>
      </p:sp>
    </p:spTree>
    <p:extLst>
      <p:ext uri="{BB962C8B-B14F-4D97-AF65-F5344CB8AC3E}">
        <p14:creationId xmlns:p14="http://schemas.microsoft.com/office/powerpoint/2010/main" val="32720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Clinic Program Review</a:t>
            </a:r>
            <a:r>
              <a:rPr lang="en-US" sz="4000" dirty="0">
                <a:solidFill>
                  <a:schemeClr val="accent1">
                    <a:lumMod val="75000"/>
                  </a:schemeClr>
                </a:solidFill>
              </a:rPr>
              <a:t> </a:t>
            </a:r>
            <a:r>
              <a:rPr lang="en-US" sz="4000" dirty="0"/>
              <a:t/>
            </a:r>
            <a:br>
              <a:rPr lang="en-US" sz="4000" dirty="0"/>
            </a:br>
            <a:r>
              <a:rPr lang="en-US" sz="4000" dirty="0"/>
              <a:t>	</a:t>
            </a:r>
            <a:r>
              <a:rPr lang="en-US" sz="2400" dirty="0"/>
              <a:t>- Priya Sundareshan, Clinic Director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226726" y="1926682"/>
            <a:ext cx="6986453" cy="4772497"/>
          </a:xfrm>
        </p:spPr>
        <p:txBody>
          <a:bodyPr>
            <a:normAutofit/>
          </a:bodyPr>
          <a:lstStyle/>
          <a:p>
            <a:r>
              <a:rPr lang="en-US" dirty="0"/>
              <a:t>4 JD students currently enrolled in Spring 2021</a:t>
            </a:r>
          </a:p>
          <a:p>
            <a:r>
              <a:rPr lang="en-US" dirty="0">
                <a:solidFill>
                  <a:schemeClr val="accent1">
                    <a:lumMod val="75000"/>
                  </a:schemeClr>
                </a:solidFill>
              </a:rPr>
              <a:t>7 JD students in Fall 2019; 3 JD and 1 MLS in Spring 2020; 5 JD and 1 MLS in Fall 2020</a:t>
            </a:r>
          </a:p>
          <a:p>
            <a:r>
              <a:rPr lang="en-US" dirty="0"/>
              <a:t>1 JD student did a hybrid externship/clinic enrollment over Summer 2019 and Summer 2020 with Idaho Forest Group</a:t>
            </a:r>
          </a:p>
          <a:p>
            <a:pPr marL="457200" lvl="1" indent="0">
              <a:buNone/>
            </a:pPr>
            <a:r>
              <a:rPr lang="en-US" dirty="0"/>
              <a:t>*Student internships a great way to get students into field; if you have ideas for possible internships, can work with Clinic and Center to circulate to students and facilitate.</a:t>
            </a:r>
          </a:p>
        </p:txBody>
      </p:sp>
      <p:pic>
        <p:nvPicPr>
          <p:cNvPr id="5" name="Picture 4">
            <a:extLst>
              <a:ext uri="{FF2B5EF4-FFF2-40B4-BE49-F238E27FC236}">
                <a16:creationId xmlns:a16="http://schemas.microsoft.com/office/drawing/2014/main" id="{77F672C1-EEA9-426D-B0EA-4EB4917703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7" name="Picture 6">
            <a:extLst>
              <a:ext uri="{FF2B5EF4-FFF2-40B4-BE49-F238E27FC236}">
                <a16:creationId xmlns:a16="http://schemas.microsoft.com/office/drawing/2014/main" id="{9648F0D4-417F-4CB0-A8F2-0B5191782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1835" y="2377440"/>
            <a:ext cx="4754880" cy="3566160"/>
          </a:xfrm>
          <a:prstGeom prst="rect">
            <a:avLst/>
          </a:prstGeom>
        </p:spPr>
      </p:pic>
    </p:spTree>
    <p:extLst>
      <p:ext uri="{BB962C8B-B14F-4D97-AF65-F5344CB8AC3E}">
        <p14:creationId xmlns:p14="http://schemas.microsoft.com/office/powerpoint/2010/main" val="341338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Clinic Structure</a:t>
            </a:r>
            <a:r>
              <a:rPr lang="en-US" sz="4000" dirty="0">
                <a:highlight>
                  <a:srgbClr val="FFFF00"/>
                </a:highlight>
              </a:rPr>
              <a:t/>
            </a:r>
            <a:br>
              <a:rPr lang="en-US" sz="4000" dirty="0">
                <a:highlight>
                  <a:srgbClr val="FFFF00"/>
                </a:highlight>
              </a:rPr>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600693" y="1382910"/>
            <a:ext cx="6465125" cy="5008492"/>
          </a:xfrm>
        </p:spPr>
        <p:txBody>
          <a:bodyPr>
            <a:normAutofit/>
          </a:bodyPr>
          <a:lstStyle/>
          <a:p>
            <a:r>
              <a:rPr lang="en-US" dirty="0"/>
              <a:t>Weekly seminars: students meet in classroom, lessons on substantive law, project rounds, student presentations, guest lecturers, exercises </a:t>
            </a:r>
          </a:p>
          <a:p>
            <a:r>
              <a:rPr lang="en-US" dirty="0">
                <a:solidFill>
                  <a:schemeClr val="accent1">
                    <a:lumMod val="75000"/>
                  </a:schemeClr>
                </a:solidFill>
              </a:rPr>
              <a:t>Individual projects: students work alone or in groups on projects for the NRULPC, Cooperative Extension, tribes, and other client organizations.</a:t>
            </a:r>
          </a:p>
          <a:p>
            <a:r>
              <a:rPr lang="en-US" dirty="0"/>
              <a:t>Weekly individual meetings with Director or Fellow, in addition to meetings with NRULPC, clients, and University experts.</a:t>
            </a:r>
          </a:p>
        </p:txBody>
      </p:sp>
      <p:pic>
        <p:nvPicPr>
          <p:cNvPr id="5" name="Picture 4">
            <a:extLst>
              <a:ext uri="{FF2B5EF4-FFF2-40B4-BE49-F238E27FC236}">
                <a16:creationId xmlns:a16="http://schemas.microsoft.com/office/drawing/2014/main" id="{29D815DD-325E-4A1E-A527-E914527EF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6" name="Picture 5">
            <a:extLst>
              <a:ext uri="{FF2B5EF4-FFF2-40B4-BE49-F238E27FC236}">
                <a16:creationId xmlns:a16="http://schemas.microsoft.com/office/drawing/2014/main" id="{FA845BF2-A426-4296-976C-0FE9B821D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077" y="2051227"/>
            <a:ext cx="3894723" cy="2022010"/>
          </a:xfrm>
          <a:prstGeom prst="rect">
            <a:avLst/>
          </a:prstGeom>
        </p:spPr>
      </p:pic>
      <p:sp>
        <p:nvSpPr>
          <p:cNvPr id="7" name="TextBox 6">
            <a:extLst>
              <a:ext uri="{FF2B5EF4-FFF2-40B4-BE49-F238E27FC236}">
                <a16:creationId xmlns:a16="http://schemas.microsoft.com/office/drawing/2014/main" id="{EC9D294B-0B54-4BA5-9A1D-E6D3B06652EA}"/>
              </a:ext>
            </a:extLst>
          </p:cNvPr>
          <p:cNvSpPr txBox="1"/>
          <p:nvPr/>
        </p:nvSpPr>
        <p:spPr>
          <a:xfrm>
            <a:off x="7517766" y="4165707"/>
            <a:ext cx="3894723" cy="307777"/>
          </a:xfrm>
          <a:prstGeom prst="rect">
            <a:avLst/>
          </a:prstGeom>
          <a:noFill/>
        </p:spPr>
        <p:txBody>
          <a:bodyPr wrap="square" rtlCol="0">
            <a:spAutoFit/>
          </a:bodyPr>
          <a:lstStyle/>
          <a:p>
            <a:r>
              <a:rPr lang="en-US" sz="1400" dirty="0"/>
              <a:t>Class and project meetings are being held via Zoom </a:t>
            </a:r>
          </a:p>
        </p:txBody>
      </p:sp>
    </p:spTree>
    <p:extLst>
      <p:ext uri="{BB962C8B-B14F-4D97-AF65-F5344CB8AC3E}">
        <p14:creationId xmlns:p14="http://schemas.microsoft.com/office/powerpoint/2010/main" val="116121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Current Clinic Projects</a:t>
            </a:r>
            <a:r>
              <a:rPr lang="en-US" sz="4000" dirty="0"/>
              <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177682" y="1690688"/>
            <a:ext cx="9836635" cy="4962769"/>
          </a:xfrm>
        </p:spPr>
        <p:txBody>
          <a:bodyPr>
            <a:normAutofit/>
          </a:bodyPr>
          <a:lstStyle/>
          <a:p>
            <a:r>
              <a:rPr lang="en-US" dirty="0"/>
              <a:t>Notice and comment process and engagement</a:t>
            </a:r>
          </a:p>
          <a:p>
            <a:pPr lvl="1"/>
            <a:r>
              <a:rPr lang="en-US" dirty="0"/>
              <a:t>Follow-up on prior comments to Oak Flat / Resolution Mine EIS</a:t>
            </a:r>
          </a:p>
          <a:p>
            <a:r>
              <a:rPr lang="en-US" dirty="0">
                <a:solidFill>
                  <a:schemeClr val="accent1">
                    <a:lumMod val="75000"/>
                  </a:schemeClr>
                </a:solidFill>
              </a:rPr>
              <a:t>Planning curriculum and tribal consultation about student participation in the state water rights adjudication</a:t>
            </a:r>
          </a:p>
          <a:p>
            <a:r>
              <a:rPr lang="en-US" dirty="0"/>
              <a:t>Use of artificial beaver dams as mitigation banks under CWA</a:t>
            </a:r>
          </a:p>
          <a:p>
            <a:r>
              <a:rPr lang="en-US" dirty="0">
                <a:solidFill>
                  <a:schemeClr val="accent1">
                    <a:lumMod val="75000"/>
                  </a:schemeClr>
                </a:solidFill>
              </a:rPr>
              <a:t>Engaging with Colorado River allocation scarcity and assisting with proposals for water conservation in farming</a:t>
            </a:r>
          </a:p>
          <a:p>
            <a:r>
              <a:rPr lang="en-US" dirty="0"/>
              <a:t>Facilitating community solar developments in Arizona</a:t>
            </a:r>
          </a:p>
          <a:p>
            <a:r>
              <a:rPr lang="en-US" dirty="0">
                <a:solidFill>
                  <a:schemeClr val="accent1">
                    <a:lumMod val="75000"/>
                  </a:schemeClr>
                </a:solidFill>
              </a:rPr>
              <a:t>Advocacy workshop: stakeholder perspectives and influence</a:t>
            </a:r>
          </a:p>
          <a:p>
            <a:endParaRPr lang="en-US" dirty="0">
              <a:solidFill>
                <a:schemeClr val="accent2">
                  <a:lumMod val="75000"/>
                </a:schemeClr>
              </a:solidFill>
            </a:endParaRPr>
          </a:p>
        </p:txBody>
      </p:sp>
      <p:pic>
        <p:nvPicPr>
          <p:cNvPr id="5" name="Picture 4">
            <a:extLst>
              <a:ext uri="{FF2B5EF4-FFF2-40B4-BE49-F238E27FC236}">
                <a16:creationId xmlns:a16="http://schemas.microsoft.com/office/drawing/2014/main" id="{9535F0D3-E964-41D4-A930-9FC5CA7E87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6" name="Picture 5">
            <a:extLst>
              <a:ext uri="{FF2B5EF4-FFF2-40B4-BE49-F238E27FC236}">
                <a16:creationId xmlns:a16="http://schemas.microsoft.com/office/drawing/2014/main" id="{F0D01FC0-16E6-4C18-B64B-66E80332F48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82199" y="204543"/>
            <a:ext cx="1371600" cy="1828800"/>
          </a:xfrm>
          <a:prstGeom prst="rect">
            <a:avLst/>
          </a:prstGeom>
        </p:spPr>
      </p:pic>
    </p:spTree>
    <p:extLst>
      <p:ext uri="{BB962C8B-B14F-4D97-AF65-F5344CB8AC3E}">
        <p14:creationId xmlns:p14="http://schemas.microsoft.com/office/powerpoint/2010/main" val="336731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441393" y="150157"/>
            <a:ext cx="11695733" cy="1207085"/>
          </a:xfrm>
        </p:spPr>
        <p:txBody>
          <a:bodyPr>
            <a:normAutofit fontScale="90000"/>
          </a:bodyPr>
          <a:lstStyle/>
          <a:p>
            <a:pPr algn="ctr"/>
            <a:r>
              <a:rPr lang="en-US" b="1" dirty="0">
                <a:solidFill>
                  <a:schemeClr val="accent1"/>
                </a:solidFill>
              </a:rPr>
              <a:t/>
            </a:r>
            <a:br>
              <a:rPr lang="en-US" b="1" dirty="0">
                <a:solidFill>
                  <a:schemeClr val="accent1"/>
                </a:solidFill>
              </a:rPr>
            </a:br>
            <a:r>
              <a:rPr lang="en-US" b="1" dirty="0">
                <a:solidFill>
                  <a:schemeClr val="accent1">
                    <a:lumMod val="75000"/>
                  </a:schemeClr>
                </a:solidFill>
              </a:rPr>
              <a:t>Outside the Classroom – </a:t>
            </a:r>
            <a:r>
              <a:rPr lang="en-US" b="1" dirty="0"/>
              <a:t/>
            </a:r>
            <a:br>
              <a:rPr lang="en-US" b="1" dirty="0"/>
            </a:br>
            <a:r>
              <a:rPr lang="en-US" b="1" dirty="0">
                <a:solidFill>
                  <a:schemeClr val="accent1">
                    <a:lumMod val="75000"/>
                  </a:schemeClr>
                </a:solidFill>
              </a:rPr>
              <a:t>Altar Valley Conservation Alliance Science Field Trip</a:t>
            </a:r>
            <a:r>
              <a:rPr lang="en-US" dirty="0"/>
              <a:t/>
            </a:r>
            <a:br>
              <a:rPr lang="en-US" dirty="0"/>
            </a:br>
            <a:r>
              <a:rPr lang="en-US" dirty="0"/>
              <a:t>	</a:t>
            </a:r>
            <a:endParaRPr lang="en-US" sz="2700">
              <a:cs typeface="Calibri Light"/>
            </a:endParaRPr>
          </a:p>
        </p:txBody>
      </p:sp>
      <p:pic>
        <p:nvPicPr>
          <p:cNvPr id="4" name="Picture 3">
            <a:extLst>
              <a:ext uri="{FF2B5EF4-FFF2-40B4-BE49-F238E27FC236}">
                <a16:creationId xmlns:a16="http://schemas.microsoft.com/office/drawing/2014/main" id="{D4614976-ECF3-4CB2-AE16-038328648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3" name="Picture 2"/>
          <p:cNvPicPr>
            <a:picLocks noChangeAspect="1"/>
          </p:cNvPicPr>
          <p:nvPr/>
        </p:nvPicPr>
        <p:blipFill>
          <a:blip r:embed="rId5"/>
          <a:stretch>
            <a:fillRect/>
          </a:stretch>
        </p:blipFill>
        <p:spPr>
          <a:xfrm>
            <a:off x="2535650" y="1359728"/>
            <a:ext cx="7131742" cy="5343664"/>
          </a:xfrm>
          <a:prstGeom prst="rect">
            <a:avLst/>
          </a:prstGeom>
        </p:spPr>
      </p:pic>
    </p:spTree>
    <p:extLst>
      <p:ext uri="{BB962C8B-B14F-4D97-AF65-F5344CB8AC3E}">
        <p14:creationId xmlns:p14="http://schemas.microsoft.com/office/powerpoint/2010/main" val="30832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238997"/>
            <a:ext cx="10515600" cy="883824"/>
          </a:xfrm>
        </p:spPr>
        <p:txBody>
          <a:bodyPr>
            <a:normAutofit/>
          </a:bodyPr>
          <a:lstStyle/>
          <a:p>
            <a:r>
              <a:rPr lang="en-US" sz="4000" b="1" dirty="0">
                <a:solidFill>
                  <a:schemeClr val="accent1">
                    <a:lumMod val="75000"/>
                  </a:schemeClr>
                </a:solidFill>
              </a:rPr>
              <a:t>Western Lands Blog</a:t>
            </a:r>
            <a:endParaRPr lang="en-US" sz="4000" dirty="0">
              <a:solidFill>
                <a:schemeClr val="accent1">
                  <a:lumMod val="75000"/>
                </a:schemeClr>
              </a:solidFill>
              <a:highlight>
                <a:srgbClr val="FFFF00"/>
              </a:highlight>
              <a:cs typeface="Calibri Light"/>
            </a:endParaRPr>
          </a:p>
        </p:txBody>
      </p:sp>
      <p:sp>
        <p:nvSpPr>
          <p:cNvPr id="9" name="TextBox 8">
            <a:extLst>
              <a:ext uri="{FF2B5EF4-FFF2-40B4-BE49-F238E27FC236}">
                <a16:creationId xmlns:a16="http://schemas.microsoft.com/office/drawing/2014/main" id="{7FF5AA12-EBAA-4719-81DA-2B439C4C700A}"/>
              </a:ext>
            </a:extLst>
          </p:cNvPr>
          <p:cNvSpPr txBox="1"/>
          <p:nvPr/>
        </p:nvSpPr>
        <p:spPr>
          <a:xfrm>
            <a:off x="5906011" y="2482995"/>
            <a:ext cx="5774498" cy="523220"/>
          </a:xfrm>
          <a:prstGeom prst="rect">
            <a:avLst/>
          </a:prstGeom>
          <a:noFill/>
        </p:spPr>
        <p:txBody>
          <a:bodyPr wrap="square" rtlCol="0">
            <a:spAutoFit/>
          </a:bodyPr>
          <a:lstStyle/>
          <a:p>
            <a:r>
              <a:rPr lang="en-US" sz="2800" dirty="0">
                <a:solidFill>
                  <a:schemeClr val="accent1">
                    <a:lumMod val="75000"/>
                  </a:schemeClr>
                </a:solidFill>
                <a:hlinkClick r:id="rId3">
                  <a:extLst>
                    <a:ext uri="{A12FA001-AC4F-418D-AE19-62706E023703}">
                      <ahyp:hlinkClr xmlns:ahyp="http://schemas.microsoft.com/office/drawing/2018/hyperlinkcolor" xmlns="" val="tx"/>
                    </a:ext>
                  </a:extLst>
                </a:hlinkClick>
              </a:rPr>
              <a:t>https://westernlandsblog.arizona.edu/</a:t>
            </a:r>
            <a:endParaRPr lang="en-US" sz="2800" dirty="0">
              <a:solidFill>
                <a:schemeClr val="accent1">
                  <a:lumMod val="75000"/>
                </a:schemeClr>
              </a:solidFill>
            </a:endParaRPr>
          </a:p>
        </p:txBody>
      </p:sp>
      <p:pic>
        <p:nvPicPr>
          <p:cNvPr id="6" name="Picture 5">
            <a:extLst>
              <a:ext uri="{FF2B5EF4-FFF2-40B4-BE49-F238E27FC236}">
                <a16:creationId xmlns:a16="http://schemas.microsoft.com/office/drawing/2014/main" id="{0C342043-6870-4F4C-A7D1-90E08CFD9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3" name="Picture 2">
            <a:extLst>
              <a:ext uri="{FF2B5EF4-FFF2-40B4-BE49-F238E27FC236}">
                <a16:creationId xmlns:a16="http://schemas.microsoft.com/office/drawing/2014/main" id="{415E2EFB-FAD1-40B9-BA1D-616D549EC45C}"/>
              </a:ext>
            </a:extLst>
          </p:cNvPr>
          <p:cNvPicPr>
            <a:picLocks noChangeAspect="1"/>
          </p:cNvPicPr>
          <p:nvPr/>
        </p:nvPicPr>
        <p:blipFill>
          <a:blip r:embed="rId5"/>
          <a:stretch>
            <a:fillRect/>
          </a:stretch>
        </p:blipFill>
        <p:spPr>
          <a:xfrm>
            <a:off x="838200" y="1391946"/>
            <a:ext cx="4695701" cy="5227057"/>
          </a:xfrm>
          <a:prstGeom prst="rect">
            <a:avLst/>
          </a:prstGeom>
        </p:spPr>
      </p:pic>
    </p:spTree>
    <p:extLst>
      <p:ext uri="{BB962C8B-B14F-4D97-AF65-F5344CB8AC3E}">
        <p14:creationId xmlns:p14="http://schemas.microsoft.com/office/powerpoint/2010/main" val="4044263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Lightning Round</a:t>
            </a:r>
            <a:r>
              <a:rPr lang="en-US" sz="4000" dirty="0">
                <a:solidFill>
                  <a:schemeClr val="accent1">
                    <a:lumMod val="75000"/>
                  </a:schemeClr>
                </a:solidFill>
              </a:rPr>
              <a:t> </a:t>
            </a:r>
            <a:r>
              <a:rPr lang="en-US" sz="4000" dirty="0"/>
              <a:t/>
            </a:r>
            <a:br>
              <a:rPr lang="en-US" sz="4000" dirty="0"/>
            </a:br>
            <a:r>
              <a:rPr lang="en-US" sz="4000" dirty="0"/>
              <a:t>	</a:t>
            </a:r>
            <a:r>
              <a:rPr lang="en-US" sz="2400" dirty="0"/>
              <a:t>- Law Clinic Student 5-minute presentations</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213670" y="2042553"/>
            <a:ext cx="9054280" cy="4656626"/>
          </a:xfrm>
        </p:spPr>
        <p:txBody>
          <a:bodyPr vert="horz" lIns="91440" tIns="45720" rIns="91440" bIns="45720" rtlCol="0" anchor="t">
            <a:normAutofit lnSpcReduction="10000"/>
          </a:bodyPr>
          <a:lstStyle/>
          <a:p>
            <a:pPr lvl="2"/>
            <a:r>
              <a:rPr lang="en-US" sz="2400" dirty="0"/>
              <a:t>Luke Erickson – </a:t>
            </a:r>
          </a:p>
          <a:p>
            <a:pPr marL="1371600" lvl="3" indent="0">
              <a:buNone/>
            </a:pPr>
            <a:r>
              <a:rPr lang="en-US" sz="2200" i="1" dirty="0"/>
              <a:t>Update on Student Participation in Gila River Adjudication </a:t>
            </a:r>
          </a:p>
          <a:p>
            <a:pPr marL="1371600" lvl="3" indent="0">
              <a:buNone/>
            </a:pPr>
            <a:endParaRPr lang="en-US" sz="2200" i="1" dirty="0"/>
          </a:p>
          <a:p>
            <a:pPr lvl="2"/>
            <a:r>
              <a:rPr lang="en-US" sz="2400" dirty="0">
                <a:solidFill>
                  <a:schemeClr val="accent1">
                    <a:lumMod val="75000"/>
                  </a:schemeClr>
                </a:solidFill>
              </a:rPr>
              <a:t>Will </a:t>
            </a:r>
            <a:r>
              <a:rPr lang="en-US" sz="2400" dirty="0" err="1">
                <a:solidFill>
                  <a:schemeClr val="accent1">
                    <a:lumMod val="75000"/>
                  </a:schemeClr>
                </a:solidFill>
              </a:rPr>
              <a:t>Fortna</a:t>
            </a:r>
            <a:r>
              <a:rPr lang="en-US" sz="2400" dirty="0">
                <a:solidFill>
                  <a:schemeClr val="accent1">
                    <a:lumMod val="75000"/>
                  </a:schemeClr>
                </a:solidFill>
              </a:rPr>
              <a:t> &amp; Luke Erickson – </a:t>
            </a:r>
          </a:p>
          <a:p>
            <a:pPr marL="1371600" lvl="3" indent="0">
              <a:buNone/>
            </a:pPr>
            <a:r>
              <a:rPr lang="en-US" sz="2200" i="1" dirty="0">
                <a:solidFill>
                  <a:schemeClr val="accent1">
                    <a:lumMod val="75000"/>
                  </a:schemeClr>
                </a:solidFill>
              </a:rPr>
              <a:t>Developing a Pinal County Watershed Plan</a:t>
            </a:r>
          </a:p>
          <a:p>
            <a:pPr marL="1371600" lvl="3" indent="0">
              <a:buNone/>
            </a:pPr>
            <a:r>
              <a:rPr lang="en-US" sz="2200" dirty="0"/>
              <a:t>	</a:t>
            </a:r>
          </a:p>
          <a:p>
            <a:pPr lvl="2"/>
            <a:r>
              <a:rPr lang="en-US" sz="2400" dirty="0"/>
              <a:t>Emily Ellis – </a:t>
            </a:r>
          </a:p>
          <a:p>
            <a:pPr marL="1371600" lvl="3" indent="0">
              <a:buNone/>
            </a:pPr>
            <a:r>
              <a:rPr lang="en-US" sz="2200" i="1" dirty="0"/>
              <a:t>Watershed Site Selection and Using Alternative Beaver Dam Structures as an Innovative Form of Mitigation Banking Under CWA 404</a:t>
            </a:r>
          </a:p>
          <a:p>
            <a:pPr marL="1371600" lvl="3" indent="0">
              <a:buNone/>
            </a:pPr>
            <a:endParaRPr lang="en-US" sz="2200" i="1" dirty="0"/>
          </a:p>
          <a:p>
            <a:pPr lvl="2"/>
            <a:r>
              <a:rPr lang="en-US" sz="2400" dirty="0">
                <a:solidFill>
                  <a:schemeClr val="accent1">
                    <a:lumMod val="75000"/>
                  </a:schemeClr>
                </a:solidFill>
              </a:rPr>
              <a:t>Derek Brewer – </a:t>
            </a:r>
          </a:p>
          <a:p>
            <a:pPr marL="1371600" lvl="3" indent="0">
              <a:buNone/>
            </a:pPr>
            <a:r>
              <a:rPr lang="en-US" sz="2200" i="1" dirty="0">
                <a:solidFill>
                  <a:schemeClr val="accent1">
                    <a:lumMod val="75000"/>
                  </a:schemeClr>
                </a:solidFill>
              </a:rPr>
              <a:t>Facilitating Community Solar Projects in Arizona</a:t>
            </a:r>
          </a:p>
          <a:p>
            <a:pPr lvl="0"/>
            <a:endParaRPr lang="en-US" sz="2400" dirty="0"/>
          </a:p>
          <a:p>
            <a:endParaRPr lang="en-US" dirty="0"/>
          </a:p>
        </p:txBody>
      </p:sp>
      <p:pic>
        <p:nvPicPr>
          <p:cNvPr id="5" name="Picture 4">
            <a:extLst>
              <a:ext uri="{FF2B5EF4-FFF2-40B4-BE49-F238E27FC236}">
                <a16:creationId xmlns:a16="http://schemas.microsoft.com/office/drawing/2014/main" id="{77F672C1-EEA9-426D-B0EA-4EB4917703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413809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1A2D6D-065E-47AA-8BA3-B7CB85204601}"/>
              </a:ext>
            </a:extLst>
          </p:cNvPr>
          <p:cNvSpPr txBox="1"/>
          <p:nvPr/>
        </p:nvSpPr>
        <p:spPr>
          <a:xfrm>
            <a:off x="5369378" y="3869871"/>
            <a:ext cx="1714501" cy="1015663"/>
          </a:xfrm>
          <a:prstGeom prst="rect">
            <a:avLst/>
          </a:prstGeom>
          <a:noFill/>
        </p:spPr>
        <p:txBody>
          <a:bodyPr wrap="square" rtlCol="0">
            <a:spAutoFit/>
          </a:bodyPr>
          <a:lstStyle/>
          <a:p>
            <a:r>
              <a:rPr lang="en-US" sz="6000" b="1" i="1" dirty="0">
                <a:solidFill>
                  <a:schemeClr val="bg1"/>
                </a:solidFill>
                <a:latin typeface="+mj-lt"/>
              </a:rPr>
              <a:t>Q&amp;A</a:t>
            </a:r>
          </a:p>
        </p:txBody>
      </p:sp>
    </p:spTree>
    <p:extLst>
      <p:ext uri="{BB962C8B-B14F-4D97-AF65-F5344CB8AC3E}">
        <p14:creationId xmlns:p14="http://schemas.microsoft.com/office/powerpoint/2010/main" val="254926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1A2D6D-065E-47AA-8BA3-B7CB85204601}"/>
              </a:ext>
            </a:extLst>
          </p:cNvPr>
          <p:cNvSpPr txBox="1"/>
          <p:nvPr/>
        </p:nvSpPr>
        <p:spPr>
          <a:xfrm>
            <a:off x="4322989" y="3820885"/>
            <a:ext cx="3546022" cy="1754326"/>
          </a:xfrm>
          <a:prstGeom prst="rect">
            <a:avLst/>
          </a:prstGeom>
          <a:noFill/>
        </p:spPr>
        <p:txBody>
          <a:bodyPr wrap="square" rtlCol="0">
            <a:spAutoFit/>
          </a:bodyPr>
          <a:lstStyle/>
          <a:p>
            <a:pPr algn="ctr"/>
            <a:r>
              <a:rPr lang="en-US" sz="6000" b="1" i="1" dirty="0">
                <a:solidFill>
                  <a:schemeClr val="bg1"/>
                </a:solidFill>
                <a:latin typeface="+mj-lt"/>
              </a:rPr>
              <a:t>Break</a:t>
            </a:r>
          </a:p>
          <a:p>
            <a:pPr algn="ctr"/>
            <a:r>
              <a:rPr lang="en-US" sz="4800" b="1" i="1" dirty="0">
                <a:solidFill>
                  <a:srgbClr val="C00000"/>
                </a:solidFill>
                <a:latin typeface="+mj-lt"/>
              </a:rPr>
              <a:t>Back at 10:45</a:t>
            </a:r>
          </a:p>
        </p:txBody>
      </p:sp>
    </p:spTree>
    <p:extLst>
      <p:ext uri="{BB962C8B-B14F-4D97-AF65-F5344CB8AC3E}">
        <p14:creationId xmlns:p14="http://schemas.microsoft.com/office/powerpoint/2010/main" val="284920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308603" y="470755"/>
            <a:ext cx="11418545" cy="1377095"/>
          </a:xfrm>
        </p:spPr>
        <p:txBody>
          <a:bodyPr>
            <a:normAutofit fontScale="90000"/>
          </a:bodyPr>
          <a:lstStyle/>
          <a:p>
            <a:r>
              <a:rPr lang="en-US" b="1" dirty="0">
                <a:solidFill>
                  <a:schemeClr val="accent1">
                    <a:lumMod val="75000"/>
                  </a:schemeClr>
                </a:solidFill>
              </a:rPr>
              <a:t>Advisory Board Member Introductions &amp; Interests</a:t>
            </a:r>
            <a:r>
              <a:rPr lang="en-US" b="1" dirty="0">
                <a:solidFill>
                  <a:schemeClr val="accent1"/>
                </a:solidFill>
              </a:rPr>
              <a:t/>
            </a:r>
            <a:br>
              <a:rPr lang="en-US" b="1" dirty="0">
                <a:solidFill>
                  <a:schemeClr val="accent1"/>
                </a:solidFill>
              </a:rPr>
            </a:br>
            <a:r>
              <a:rPr lang="en-US" b="1" dirty="0">
                <a:solidFill>
                  <a:schemeClr val="accent1"/>
                </a:solidFill>
              </a:rPr>
              <a:t>	</a:t>
            </a:r>
            <a:r>
              <a:rPr lang="en-US" sz="2700" dirty="0"/>
              <a:t>- John</a:t>
            </a:r>
            <a:r>
              <a:rPr lang="en-US" sz="4000" dirty="0"/>
              <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957499" y="1638300"/>
            <a:ext cx="10577276" cy="5060879"/>
          </a:xfrm>
        </p:spPr>
        <p:txBody>
          <a:bodyPr vert="horz" lIns="91440" tIns="45720" rIns="91440" bIns="45720" rtlCol="0" anchor="t">
            <a:normAutofit/>
          </a:bodyPr>
          <a:lstStyle/>
          <a:p>
            <a:r>
              <a:rPr lang="en-US" dirty="0"/>
              <a:t>Introduce yourself</a:t>
            </a:r>
          </a:p>
          <a:p>
            <a:r>
              <a:rPr lang="en-US" dirty="0"/>
              <a:t>Describe in one or two sentences a current natural resource issue you are working on or are concerned about</a:t>
            </a:r>
            <a:endParaRPr lang="en-US" dirty="0">
              <a:cs typeface="Calibri"/>
            </a:endParaRPr>
          </a:p>
          <a:p>
            <a:r>
              <a:rPr lang="en-US" dirty="0"/>
              <a:t>Poll question: </a:t>
            </a:r>
          </a:p>
          <a:p>
            <a:pPr lvl="1"/>
            <a:r>
              <a:rPr lang="en-US" dirty="0">
                <a:solidFill>
                  <a:schemeClr val="accent1">
                    <a:lumMod val="75000"/>
                  </a:schemeClr>
                </a:solidFill>
              </a:rPr>
              <a:t>Select your top two suggestions for keynote speakers at the next AB meeting </a:t>
            </a:r>
          </a:p>
          <a:p>
            <a:pPr lvl="2"/>
            <a:r>
              <a:rPr lang="en-US" dirty="0"/>
              <a:t>Mexican wolf re-introduction</a:t>
            </a:r>
          </a:p>
          <a:p>
            <a:pPr lvl="2"/>
            <a:r>
              <a:rPr lang="en-US" dirty="0"/>
              <a:t>Feral horses </a:t>
            </a:r>
          </a:p>
          <a:p>
            <a:pPr lvl="2"/>
            <a:r>
              <a:rPr lang="en-US" dirty="0"/>
              <a:t>Impacts of current drought on ranching </a:t>
            </a:r>
          </a:p>
          <a:p>
            <a:pPr lvl="2"/>
            <a:r>
              <a:rPr lang="en-US" dirty="0"/>
              <a:t>Community relations in natural resource development </a:t>
            </a:r>
          </a:p>
          <a:p>
            <a:pPr lvl="2"/>
            <a:r>
              <a:rPr lang="en-US" dirty="0"/>
              <a:t>Prescribed burning </a:t>
            </a:r>
          </a:p>
          <a:p>
            <a:pPr lvl="2"/>
            <a:r>
              <a:rPr lang="en-US" dirty="0"/>
              <a:t>Creating products from forest thinning </a:t>
            </a:r>
          </a:p>
          <a:p>
            <a:pPr lvl="2"/>
            <a:r>
              <a:rPr lang="en-US" dirty="0"/>
              <a:t>Invasive species</a:t>
            </a:r>
            <a:endParaRPr lang="en-US" dirty="0">
              <a:cs typeface="Calibri"/>
            </a:endParaRPr>
          </a:p>
        </p:txBody>
      </p:sp>
      <p:pic>
        <p:nvPicPr>
          <p:cNvPr id="5" name="Picture 4">
            <a:extLst>
              <a:ext uri="{FF2B5EF4-FFF2-40B4-BE49-F238E27FC236}">
                <a16:creationId xmlns:a16="http://schemas.microsoft.com/office/drawing/2014/main" id="{1739748B-2F6C-4F78-9084-97F93756E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280681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5000" b="-4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fontScale="90000"/>
          </a:bodyPr>
          <a:lstStyle/>
          <a:p>
            <a:r>
              <a:rPr lang="en-US" b="1" dirty="0">
                <a:solidFill>
                  <a:schemeClr val="accent1">
                    <a:lumMod val="75000"/>
                  </a:schemeClr>
                </a:solidFill>
              </a:rPr>
              <a:t>Welcome/Check-in, Review Agenda</a:t>
            </a:r>
            <a:r>
              <a:rPr lang="en-US" dirty="0"/>
              <a:t/>
            </a:r>
            <a:br>
              <a:rPr lang="en-US" dirty="0"/>
            </a:br>
            <a:r>
              <a:rPr lang="en-US" dirty="0"/>
              <a:t>	</a:t>
            </a:r>
            <a:r>
              <a:rPr lang="en-US" b="1" dirty="0"/>
              <a:t>- </a:t>
            </a:r>
            <a:r>
              <a:rPr lang="en-US" sz="2700" b="1" dirty="0"/>
              <a:t>Joe Willis, Advisory Board Co-chair &amp; Andy Groseta, Advisory Board Co-Chair</a:t>
            </a:r>
            <a:endParaRPr lang="en-US" sz="2700" b="1" dirty="0">
              <a:cs typeface="Calibri Light"/>
            </a:endParaRP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450008" y="1618607"/>
            <a:ext cx="9291984" cy="5131289"/>
          </a:xfrm>
        </p:spPr>
        <p:txBody>
          <a:bodyPr vert="horz" lIns="91440" tIns="45720" rIns="91440" bIns="45720" rtlCol="0" anchor="t">
            <a:normAutofit fontScale="85000" lnSpcReduction="20000"/>
          </a:bodyPr>
          <a:lstStyle/>
          <a:p>
            <a:pPr marL="0" lvl="0" indent="0" algn="ctr">
              <a:buNone/>
            </a:pPr>
            <a:r>
              <a:rPr lang="en-US" sz="3000" i="1" dirty="0"/>
              <a:t/>
            </a:r>
            <a:br>
              <a:rPr lang="en-US" sz="3000" i="1" dirty="0"/>
            </a:br>
            <a:r>
              <a:rPr lang="en-US" sz="4000" b="1" i="1" dirty="0"/>
              <a:t>Agenda </a:t>
            </a:r>
          </a:p>
          <a:p>
            <a:pPr marL="0" lvl="0" indent="0" algn="ctr">
              <a:buNone/>
            </a:pPr>
            <a:endParaRPr lang="en-US" sz="4000" b="1" i="1" dirty="0"/>
          </a:p>
          <a:p>
            <a:pPr algn="ctr"/>
            <a:r>
              <a:rPr lang="en-US" dirty="0"/>
              <a:t>Highlights of NRULPC Progress </a:t>
            </a:r>
          </a:p>
          <a:p>
            <a:pPr algn="ctr"/>
            <a:r>
              <a:rPr lang="en-US" dirty="0"/>
              <a:t>Keynote Speaker - Carla Consoli</a:t>
            </a:r>
          </a:p>
          <a:p>
            <a:pPr algn="ctr"/>
            <a:r>
              <a:rPr lang="en-US" dirty="0"/>
              <a:t>Update on Undergraduate Course </a:t>
            </a:r>
            <a:endParaRPr lang="en-US" dirty="0">
              <a:cs typeface="Calibri"/>
            </a:endParaRPr>
          </a:p>
          <a:p>
            <a:pPr algn="ctr"/>
            <a:r>
              <a:rPr lang="en-US" dirty="0"/>
              <a:t>Clinic Program Review </a:t>
            </a:r>
          </a:p>
          <a:p>
            <a:pPr algn="ctr"/>
            <a:r>
              <a:rPr lang="en-US" dirty="0"/>
              <a:t>Lightning Round </a:t>
            </a:r>
          </a:p>
          <a:p>
            <a:pPr algn="ctr"/>
            <a:r>
              <a:rPr lang="en-US" dirty="0"/>
              <a:t>Updates/Introductions </a:t>
            </a:r>
            <a:endParaRPr lang="en-US" dirty="0">
              <a:cs typeface="Calibri"/>
            </a:endParaRPr>
          </a:p>
          <a:p>
            <a:pPr algn="ctr"/>
            <a:r>
              <a:rPr lang="en-US" dirty="0"/>
              <a:t>Financial Report &amp; Fundraising Campaign </a:t>
            </a:r>
            <a:endParaRPr lang="en-US" dirty="0">
              <a:cs typeface="Calibri" panose="020F0502020204030204"/>
            </a:endParaRPr>
          </a:p>
          <a:p>
            <a:pPr algn="ctr"/>
            <a:r>
              <a:rPr lang="en-US" dirty="0"/>
              <a:t>Communications Update </a:t>
            </a:r>
            <a:endParaRPr lang="en-US" dirty="0">
              <a:cs typeface="Calibri" panose="020F0502020204030204"/>
            </a:endParaRPr>
          </a:p>
          <a:p>
            <a:pPr algn="ctr"/>
            <a:r>
              <a:rPr lang="en-US" dirty="0"/>
              <a:t>Thank You’s and Adjourn </a:t>
            </a:r>
          </a:p>
          <a:p>
            <a:pPr algn="ctr"/>
            <a:r>
              <a:rPr lang="en-US" b="1">
                <a:cs typeface="Calibri" panose="020F0502020204030204"/>
              </a:rPr>
              <a:t>Next Meeting – first of December "in person"</a:t>
            </a:r>
            <a:endParaRPr lang="en-US" b="1" dirty="0">
              <a:cs typeface="Calibri" panose="020F0502020204030204"/>
            </a:endParaRPr>
          </a:p>
          <a:p>
            <a:pPr marL="0" indent="0">
              <a:buNone/>
            </a:pPr>
            <a:endParaRPr lang="en-US" sz="3000" i="1" dirty="0">
              <a:cs typeface="Calibri" panose="020F0502020204030204"/>
            </a:endParaRPr>
          </a:p>
        </p:txBody>
      </p:sp>
      <p:pic>
        <p:nvPicPr>
          <p:cNvPr id="6" name="Picture 5">
            <a:extLst>
              <a:ext uri="{FF2B5EF4-FFF2-40B4-BE49-F238E27FC236}">
                <a16:creationId xmlns:a16="http://schemas.microsoft.com/office/drawing/2014/main" id="{4DF8FA76-3369-494E-8371-84B41AAD8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196380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46728" y="766030"/>
            <a:ext cx="11418545" cy="1687195"/>
          </a:xfrm>
        </p:spPr>
        <p:txBody>
          <a:bodyPr>
            <a:normAutofit fontScale="90000"/>
          </a:bodyPr>
          <a:lstStyle/>
          <a:p>
            <a:r>
              <a:rPr lang="en-US" sz="4900" b="1" dirty="0">
                <a:solidFill>
                  <a:schemeClr val="accent1"/>
                </a:solidFill>
              </a:rPr>
              <a:t>Communications update</a:t>
            </a:r>
            <a:r>
              <a:rPr lang="en-US" b="1" dirty="0">
                <a:solidFill>
                  <a:schemeClr val="accent1"/>
                </a:solidFill>
              </a:rPr>
              <a:t/>
            </a:r>
            <a:br>
              <a:rPr lang="en-US" b="1" dirty="0">
                <a:solidFill>
                  <a:schemeClr val="accent1"/>
                </a:solidFill>
              </a:rPr>
            </a:br>
            <a:r>
              <a:rPr lang="en-US" b="1" dirty="0">
                <a:solidFill>
                  <a:schemeClr val="accent1"/>
                </a:solidFill>
              </a:rPr>
              <a:t>	</a:t>
            </a:r>
            <a:r>
              <a:rPr lang="en-US" sz="3100" dirty="0"/>
              <a:t>- Barb Hutchinson and Sheila Merrigan</a:t>
            </a:r>
            <a:r>
              <a:rPr lang="en-US" sz="4000" dirty="0"/>
              <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644769" y="2209826"/>
            <a:ext cx="7456471" cy="4389900"/>
          </a:xfrm>
        </p:spPr>
        <p:txBody>
          <a:bodyPr vert="horz" lIns="91440" tIns="45720" rIns="91440" bIns="45720" rtlCol="0" anchor="t">
            <a:normAutofit fontScale="85000" lnSpcReduction="20000"/>
          </a:bodyPr>
          <a:lstStyle/>
          <a:p>
            <a:pPr marL="0" indent="0">
              <a:buNone/>
            </a:pPr>
            <a:r>
              <a:rPr lang="en-US" dirty="0"/>
              <a:t>Current communication outlets</a:t>
            </a:r>
          </a:p>
          <a:p>
            <a:r>
              <a:rPr lang="en-US" sz="2200" dirty="0"/>
              <a:t>Newsletter</a:t>
            </a:r>
          </a:p>
          <a:p>
            <a:r>
              <a:rPr lang="en-US" sz="2200" dirty="0"/>
              <a:t>Listserv</a:t>
            </a:r>
          </a:p>
          <a:p>
            <a:r>
              <a:rPr lang="en-US" sz="2200"/>
              <a:t>Website revisions - </a:t>
            </a:r>
            <a:r>
              <a:rPr lang="en-US" sz="2200" dirty="0">
                <a:hlinkClick r:id="rId4"/>
              </a:rPr>
              <a:t>https://extension.arizona.edu/nrulpc</a:t>
            </a:r>
          </a:p>
          <a:p>
            <a:r>
              <a:rPr lang="en-US" sz="2200" dirty="0"/>
              <a:t>Blog</a:t>
            </a:r>
          </a:p>
          <a:p>
            <a:r>
              <a:rPr lang="en-US" sz="2200">
                <a:cs typeface="Calibri" panose="020F0502020204030204"/>
              </a:rPr>
              <a:t>RREA/NIFA webinars - </a:t>
            </a:r>
            <a:r>
              <a:rPr lang="en-US" sz="2200" dirty="0">
                <a:ea typeface="+mn-lt"/>
                <a:cs typeface="+mn-lt"/>
                <a:hlinkClick r:id="rId5"/>
              </a:rPr>
              <a:t>https://globalrangelands.org/rreasp/webinars</a:t>
            </a:r>
            <a:endParaRPr lang="en-US" sz="2200" dirty="0">
              <a:cs typeface="Calibri" panose="020F0502020204030204"/>
            </a:endParaRPr>
          </a:p>
          <a:p>
            <a:pPr marL="0" indent="0">
              <a:buNone/>
            </a:pPr>
            <a:endParaRPr lang="en-US" sz="2400" dirty="0"/>
          </a:p>
          <a:p>
            <a:pPr marL="0" indent="0">
              <a:buNone/>
            </a:pPr>
            <a:r>
              <a:rPr lang="en-US" sz="2600" i="1" dirty="0"/>
              <a:t>Proposed</a:t>
            </a:r>
            <a:r>
              <a:rPr lang="en-US" sz="2600" dirty="0"/>
              <a:t> new communication services </a:t>
            </a:r>
          </a:p>
          <a:p>
            <a:pPr marL="0" indent="0">
              <a:buNone/>
            </a:pPr>
            <a:r>
              <a:rPr lang="en-US" sz="2400" dirty="0"/>
              <a:t>  (Marley &amp; CES Proposals)</a:t>
            </a:r>
            <a:endParaRPr lang="en-US" sz="2400" dirty="0">
              <a:cs typeface="Calibri"/>
            </a:endParaRPr>
          </a:p>
          <a:p>
            <a:r>
              <a:rPr lang="en-US" sz="2200" dirty="0"/>
              <a:t>Regulatory Roundup</a:t>
            </a:r>
            <a:endParaRPr lang="en-US" sz="2200" dirty="0">
              <a:cs typeface="Calibri"/>
            </a:endParaRPr>
          </a:p>
          <a:p>
            <a:r>
              <a:rPr lang="en-US" sz="2200" dirty="0">
                <a:cs typeface="Calibri"/>
              </a:rPr>
              <a:t>Fact Sheets</a:t>
            </a:r>
          </a:p>
          <a:p>
            <a:r>
              <a:rPr lang="en-US" sz="2200" dirty="0">
                <a:cs typeface="Calibri"/>
              </a:rPr>
              <a:t>Webinars</a:t>
            </a:r>
          </a:p>
          <a:p>
            <a:pPr marL="0" indent="0">
              <a:buNone/>
            </a:pPr>
            <a:endParaRPr lang="en-US" dirty="0">
              <a:highlight>
                <a:srgbClr val="FFFF00"/>
              </a:highlight>
              <a:cs typeface="Calibri"/>
            </a:endParaRPr>
          </a:p>
        </p:txBody>
      </p:sp>
      <p:pic>
        <p:nvPicPr>
          <p:cNvPr id="5" name="Picture 4">
            <a:extLst>
              <a:ext uri="{FF2B5EF4-FFF2-40B4-BE49-F238E27FC236}">
                <a16:creationId xmlns:a16="http://schemas.microsoft.com/office/drawing/2014/main" id="{1739748B-2F6C-4F78-9084-97F93756E7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6" name="Picture 5">
            <a:extLst>
              <a:ext uri="{FF2B5EF4-FFF2-40B4-BE49-F238E27FC236}">
                <a16:creationId xmlns:a16="http://schemas.microsoft.com/office/drawing/2014/main" id="{37EE29E6-449D-4808-AC41-0C19E2D711E7}"/>
              </a:ext>
            </a:extLst>
          </p:cNvPr>
          <p:cNvPicPr>
            <a:picLocks noChangeAspect="1"/>
          </p:cNvPicPr>
          <p:nvPr/>
        </p:nvPicPr>
        <p:blipFill>
          <a:blip r:embed="rId7"/>
          <a:stretch>
            <a:fillRect/>
          </a:stretch>
        </p:blipFill>
        <p:spPr>
          <a:xfrm>
            <a:off x="7737963" y="548083"/>
            <a:ext cx="4059621" cy="2710342"/>
          </a:xfrm>
          <a:prstGeom prst="rect">
            <a:avLst/>
          </a:prstGeom>
          <a:ln w="19050">
            <a:solidFill>
              <a:schemeClr val="accent1">
                <a:lumMod val="75000"/>
              </a:schemeClr>
            </a:solidFill>
          </a:ln>
        </p:spPr>
      </p:pic>
      <p:pic>
        <p:nvPicPr>
          <p:cNvPr id="4" name="Picture 3">
            <a:extLst>
              <a:ext uri="{FF2B5EF4-FFF2-40B4-BE49-F238E27FC236}">
                <a16:creationId xmlns:a16="http://schemas.microsoft.com/office/drawing/2014/main" id="{EAC7F520-49A2-4644-A25B-7C36DD7ECBA6}"/>
              </a:ext>
            </a:extLst>
          </p:cNvPr>
          <p:cNvPicPr>
            <a:picLocks noChangeAspect="1"/>
          </p:cNvPicPr>
          <p:nvPr/>
        </p:nvPicPr>
        <p:blipFill>
          <a:blip r:embed="rId8"/>
          <a:stretch>
            <a:fillRect/>
          </a:stretch>
        </p:blipFill>
        <p:spPr>
          <a:xfrm>
            <a:off x="7882126" y="3429000"/>
            <a:ext cx="3357358" cy="3242413"/>
          </a:xfrm>
          <a:prstGeom prst="rect">
            <a:avLst/>
          </a:prstGeom>
          <a:ln w="19050">
            <a:solidFill>
              <a:schemeClr val="accent1">
                <a:lumMod val="75000"/>
              </a:schemeClr>
            </a:solidFill>
          </a:ln>
        </p:spPr>
      </p:pic>
    </p:spTree>
    <p:extLst>
      <p:ext uri="{BB962C8B-B14F-4D97-AF65-F5344CB8AC3E}">
        <p14:creationId xmlns:p14="http://schemas.microsoft.com/office/powerpoint/2010/main" val="120928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A4E547-B10A-42E6-A0EC-ECCB925FE7A1}"/>
              </a:ext>
            </a:extLst>
          </p:cNvPr>
          <p:cNvSpPr txBox="1"/>
          <p:nvPr/>
        </p:nvSpPr>
        <p:spPr>
          <a:xfrm>
            <a:off x="431754" y="3793521"/>
            <a:ext cx="11713779" cy="2756652"/>
          </a:xfrm>
          <a:prstGeom prst="rect">
            <a:avLst/>
          </a:prstGeom>
          <a:noFill/>
        </p:spPr>
        <p:txBody>
          <a:bodyPr wrap="square" lIns="91440" tIns="45720" rIns="91440" bIns="45720" rtlCol="0" anchor="t">
            <a:spAutoFit/>
          </a:bodyPr>
          <a:lstStyle/>
          <a:p>
            <a:pPr lvl="0" algn="ctr"/>
            <a:r>
              <a:rPr lang="en-US" sz="5400" b="1" dirty="0">
                <a:solidFill>
                  <a:schemeClr val="accent1">
                    <a:lumMod val="75000"/>
                  </a:schemeClr>
                </a:solidFill>
              </a:rPr>
              <a:t>THANK YOU </a:t>
            </a:r>
          </a:p>
          <a:p>
            <a:pPr lvl="0" algn="ctr"/>
            <a:endParaRPr lang="en-US" b="1" dirty="0">
              <a:solidFill>
                <a:schemeClr val="accent1">
                  <a:lumMod val="75000"/>
                </a:schemeClr>
              </a:solidFill>
            </a:endParaRPr>
          </a:p>
          <a:p>
            <a:pPr lvl="0" algn="ctr"/>
            <a:r>
              <a:rPr lang="en-US" sz="3200" b="1" dirty="0">
                <a:solidFill>
                  <a:schemeClr val="accent1">
                    <a:lumMod val="75000"/>
                  </a:schemeClr>
                </a:solidFill>
              </a:rPr>
              <a:t>FOR YOUR COMMITMENT TO THE NRULPC and CLINIC!</a:t>
            </a:r>
          </a:p>
          <a:p>
            <a:pPr marL="285750" indent="-285750" algn="ctr">
              <a:lnSpc>
                <a:spcPct val="90000"/>
              </a:lnSpc>
              <a:spcBef>
                <a:spcPts val="1000"/>
              </a:spcBef>
              <a:buFont typeface="Arial"/>
              <a:buChar char="•"/>
            </a:pPr>
            <a:r>
              <a:rPr lang="en-US" sz="3200" b="1">
                <a:ea typeface="+mn-lt"/>
                <a:cs typeface="+mn-lt"/>
              </a:rPr>
              <a:t>Next Meeting – first of December "in person"</a:t>
            </a:r>
            <a:endParaRPr lang="en-US" sz="3200">
              <a:ea typeface="+mn-lt"/>
              <a:cs typeface="+mn-lt"/>
            </a:endParaRPr>
          </a:p>
          <a:p>
            <a:pPr algn="ctr"/>
            <a:endParaRPr lang="en-US" sz="3200" b="1" dirty="0">
              <a:solidFill>
                <a:schemeClr val="accent1">
                  <a:lumMod val="75000"/>
                </a:schemeClr>
              </a:solidFill>
              <a:cs typeface="Calibri"/>
            </a:endParaRPr>
          </a:p>
        </p:txBody>
      </p:sp>
      <p:sp>
        <p:nvSpPr>
          <p:cNvPr id="3" name="TextBox 2">
            <a:extLst>
              <a:ext uri="{FF2B5EF4-FFF2-40B4-BE49-F238E27FC236}">
                <a16:creationId xmlns:a16="http://schemas.microsoft.com/office/drawing/2014/main" id="{1C0BE174-5DD7-433E-85BA-90027C54CC1E}"/>
              </a:ext>
            </a:extLst>
          </p:cNvPr>
          <p:cNvSpPr txBox="1"/>
          <p:nvPr/>
        </p:nvSpPr>
        <p:spPr>
          <a:xfrm>
            <a:off x="5081483" y="1164067"/>
            <a:ext cx="2029034" cy="707886"/>
          </a:xfrm>
          <a:prstGeom prst="rect">
            <a:avLst/>
          </a:prstGeom>
          <a:noFill/>
        </p:spPr>
        <p:txBody>
          <a:bodyPr wrap="square" rtlCol="0">
            <a:spAutoFit/>
          </a:bodyPr>
          <a:lstStyle/>
          <a:p>
            <a:pPr algn="ctr"/>
            <a:r>
              <a:rPr lang="en-US" sz="4000" dirty="0"/>
              <a:t>Adjourn</a:t>
            </a:r>
          </a:p>
        </p:txBody>
      </p:sp>
      <p:pic>
        <p:nvPicPr>
          <p:cNvPr id="6" name="Picture 5">
            <a:extLst>
              <a:ext uri="{FF2B5EF4-FFF2-40B4-BE49-F238E27FC236}">
                <a16:creationId xmlns:a16="http://schemas.microsoft.com/office/drawing/2014/main" id="{30652253-350D-4A36-914D-92CB817FF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93111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NRULPC Progress Highlights</a:t>
            </a:r>
            <a:r>
              <a:rPr lang="en-US" sz="4000" dirty="0"/>
              <a:t/>
            </a:r>
            <a:br>
              <a:rPr lang="en-US" sz="4000" dirty="0"/>
            </a:br>
            <a:r>
              <a:rPr lang="en-US" sz="4000" dirty="0"/>
              <a:t>	</a:t>
            </a:r>
            <a:r>
              <a:rPr lang="en-US" sz="2400" b="1" dirty="0"/>
              <a:t>- George Ruyle &amp; John Lacy, Co-Directors</a:t>
            </a:r>
          </a:p>
        </p:txBody>
      </p:sp>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8"/>
            <a:ext cx="10515600" cy="4351338"/>
          </a:xfrm>
        </p:spPr>
        <p:txBody>
          <a:bodyPr vert="horz" lIns="91440" tIns="45720" rIns="91440" bIns="45720" rtlCol="0" anchor="t">
            <a:normAutofit/>
          </a:bodyPr>
          <a:lstStyle/>
          <a:p>
            <a:pPr marL="0" indent="0">
              <a:buNone/>
            </a:pPr>
            <a:r>
              <a:rPr lang="en-US" dirty="0"/>
              <a:t>The Center's overall mission is to help landowners, farmers &amp; ranchers in Arizona navigate the legal and regulatory hurdles to using the land </a:t>
            </a:r>
            <a:endParaRPr lang="en-US" dirty="0">
              <a:cs typeface="Calibri"/>
            </a:endParaRPr>
          </a:p>
        </p:txBody>
      </p:sp>
      <p:pic>
        <p:nvPicPr>
          <p:cNvPr id="6" name="Picture 5">
            <a:extLst>
              <a:ext uri="{FF2B5EF4-FFF2-40B4-BE49-F238E27FC236}">
                <a16:creationId xmlns:a16="http://schemas.microsoft.com/office/drawing/2014/main" id="{7A06C45E-A4BD-4860-88D8-A6649D4CF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5" name="Picture 4">
            <a:extLst>
              <a:ext uri="{FF2B5EF4-FFF2-40B4-BE49-F238E27FC236}">
                <a16:creationId xmlns:a16="http://schemas.microsoft.com/office/drawing/2014/main" id="{6D3494B8-BAD0-4737-A999-4424591A57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19846" y="2872727"/>
            <a:ext cx="5101936" cy="3826452"/>
          </a:xfrm>
          <a:prstGeom prst="rect">
            <a:avLst/>
          </a:prstGeom>
        </p:spPr>
      </p:pic>
    </p:spTree>
    <p:extLst>
      <p:ext uri="{BB962C8B-B14F-4D97-AF65-F5344CB8AC3E}">
        <p14:creationId xmlns:p14="http://schemas.microsoft.com/office/powerpoint/2010/main" val="223155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838200" y="275478"/>
            <a:ext cx="10887634" cy="1325563"/>
          </a:xfrm>
          <a:noFill/>
        </p:spPr>
        <p:txBody>
          <a:bodyPr>
            <a:normAutofit/>
          </a:bodyPr>
          <a:lstStyle/>
          <a:p>
            <a:r>
              <a:rPr lang="en-US" sz="4000" b="1" dirty="0">
                <a:solidFill>
                  <a:schemeClr val="accent1">
                    <a:lumMod val="75000"/>
                  </a:schemeClr>
                </a:solidFill>
              </a:rPr>
              <a:t>Benefiting the Natural Resource Community by:</a:t>
            </a:r>
            <a:endParaRPr lang="en-US" sz="4000" b="1" dirty="0">
              <a:solidFill>
                <a:schemeClr val="accent1">
                  <a:lumMod val="75000"/>
                </a:schemeClr>
              </a:solidFill>
              <a:cs typeface="Calibri Light"/>
            </a:endParaRPr>
          </a:p>
        </p:txBody>
      </p:sp>
      <p:sp>
        <p:nvSpPr>
          <p:cNvPr id="8" name="Content Placeholder 7"/>
          <p:cNvSpPr>
            <a:spLocks noGrp="1"/>
          </p:cNvSpPr>
          <p:nvPr>
            <p:ph idx="1"/>
          </p:nvPr>
        </p:nvSpPr>
        <p:spPr/>
        <p:txBody>
          <a:bodyPr vert="horz" lIns="91440" tIns="45720" rIns="91440" bIns="45720" rtlCol="0" anchor="t">
            <a:normAutofit/>
          </a:bodyPr>
          <a:lstStyle/>
          <a:p>
            <a:r>
              <a:rPr lang="en-US" dirty="0"/>
              <a:t>Exposing students to complex natural resource law and policy matters through the NRUM Clinic – Examples of “learning by doing”</a:t>
            </a:r>
          </a:p>
          <a:p>
            <a:r>
              <a:rPr lang="en-US" dirty="0">
                <a:solidFill>
                  <a:schemeClr val="accent1">
                    <a:lumMod val="75000"/>
                  </a:schemeClr>
                </a:solidFill>
              </a:rPr>
              <a:t>Increasing the law and policy analysis capacity of Cooperative Extension to serve natural resource users</a:t>
            </a:r>
            <a:endParaRPr lang="en-US" dirty="0">
              <a:solidFill>
                <a:schemeClr val="accent1">
                  <a:lumMod val="75000"/>
                </a:schemeClr>
              </a:solidFill>
              <a:cs typeface="Calibri"/>
            </a:endParaRPr>
          </a:p>
          <a:p>
            <a:r>
              <a:rPr lang="en-US" dirty="0"/>
              <a:t>Building partnerships amongst natural resource users and the larger community</a:t>
            </a:r>
          </a:p>
          <a:p>
            <a:r>
              <a:rPr lang="en-US" dirty="0">
                <a:solidFill>
                  <a:schemeClr val="accent1">
                    <a:lumMod val="75000"/>
                  </a:schemeClr>
                </a:solidFill>
              </a:rPr>
              <a:t>Offering a public interest Natural Resources Use and Management Clinic to serve stakeholders and engage students</a:t>
            </a:r>
          </a:p>
          <a:p>
            <a:r>
              <a:rPr lang="en-US" dirty="0"/>
              <a:t>Helping stakeholders in Arizona and the West solve their legal hurdles</a:t>
            </a:r>
          </a:p>
        </p:txBody>
      </p:sp>
      <p:pic>
        <p:nvPicPr>
          <p:cNvPr id="4" name="Picture 3">
            <a:extLst>
              <a:ext uri="{FF2B5EF4-FFF2-40B4-BE49-F238E27FC236}">
                <a16:creationId xmlns:a16="http://schemas.microsoft.com/office/drawing/2014/main" id="{A33AA1CD-C7F8-40E3-949C-66078A14B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25544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2656" y="-50523"/>
            <a:ext cx="7633854" cy="1325563"/>
          </a:xfrm>
        </p:spPr>
        <p:txBody>
          <a:bodyPr>
            <a:normAutofit/>
          </a:bodyPr>
          <a:lstStyle/>
          <a:p>
            <a:r>
              <a:rPr lang="en-US" sz="4000" b="1" dirty="0">
                <a:solidFill>
                  <a:schemeClr val="accent1">
                    <a:lumMod val="75000"/>
                  </a:schemeClr>
                </a:solidFill>
              </a:rPr>
              <a:t>Recent Center Projects</a:t>
            </a:r>
            <a:br>
              <a:rPr lang="en-US" sz="4000" b="1" dirty="0">
                <a:solidFill>
                  <a:schemeClr val="accent1">
                    <a:lumMod val="75000"/>
                  </a:schemeClr>
                </a:solidFill>
              </a:rPr>
            </a:br>
            <a:r>
              <a:rPr lang="en-US" sz="4000" b="1" dirty="0"/>
              <a:t>- </a:t>
            </a:r>
            <a:r>
              <a:rPr lang="en-US" sz="2800" dirty="0"/>
              <a:t>George Ruyle &amp; Jeff Eisenberg</a:t>
            </a:r>
            <a:endParaRPr lang="en-US" sz="2800" dirty="0">
              <a:solidFill>
                <a:schemeClr val="accent1">
                  <a:lumMod val="75000"/>
                </a:schemeClr>
              </a:solidFill>
              <a:cs typeface="Calibri Light"/>
            </a:endParaRPr>
          </a:p>
        </p:txBody>
      </p:sp>
      <p:sp>
        <p:nvSpPr>
          <p:cNvPr id="3" name="Content Placeholder 2"/>
          <p:cNvSpPr>
            <a:spLocks noGrp="1"/>
          </p:cNvSpPr>
          <p:nvPr>
            <p:ph idx="1"/>
          </p:nvPr>
        </p:nvSpPr>
        <p:spPr>
          <a:xfrm>
            <a:off x="702656" y="1413608"/>
            <a:ext cx="11264741" cy="5564972"/>
          </a:xfrm>
        </p:spPr>
        <p:txBody>
          <a:bodyPr vert="horz" lIns="91440" tIns="45720" rIns="91440" bIns="45720" rtlCol="0" anchor="t">
            <a:normAutofit lnSpcReduction="10000"/>
          </a:bodyPr>
          <a:lstStyle/>
          <a:p>
            <a:r>
              <a:rPr lang="en-US" sz="3000" dirty="0">
                <a:ea typeface="+mn-lt"/>
                <a:cs typeface="+mn-lt"/>
              </a:rPr>
              <a:t>Consultation regarding drought-influenced stocking rates </a:t>
            </a:r>
            <a:endParaRPr lang="en-US" sz="3000" dirty="0">
              <a:cs typeface="Calibri"/>
            </a:endParaRPr>
          </a:p>
          <a:p>
            <a:r>
              <a:rPr lang="en-US" sz="3000" dirty="0">
                <a:solidFill>
                  <a:schemeClr val="accent1">
                    <a:lumMod val="75000"/>
                  </a:schemeClr>
                </a:solidFill>
                <a:ea typeface="+mn-lt"/>
                <a:cs typeface="+mn-lt"/>
              </a:rPr>
              <a:t>Submitted comments on proposed FS rangeland management directives </a:t>
            </a:r>
            <a:endParaRPr lang="en-US" sz="3000" dirty="0">
              <a:solidFill>
                <a:schemeClr val="accent1">
                  <a:lumMod val="75000"/>
                </a:schemeClr>
              </a:solidFill>
              <a:cs typeface="Calibri"/>
            </a:endParaRPr>
          </a:p>
          <a:p>
            <a:r>
              <a:rPr lang="en-US" sz="3000" dirty="0">
                <a:ea typeface="+mn-lt"/>
                <a:cs typeface="+mn-lt"/>
              </a:rPr>
              <a:t>Added “Litigation and Agency Decision Resources” page to website </a:t>
            </a:r>
            <a:endParaRPr lang="en-US" sz="3000" dirty="0">
              <a:cs typeface="Calibri"/>
            </a:endParaRPr>
          </a:p>
          <a:p>
            <a:r>
              <a:rPr lang="en-US" sz="3000" dirty="0">
                <a:solidFill>
                  <a:schemeClr val="accent1">
                    <a:lumMod val="75000"/>
                  </a:schemeClr>
                </a:solidFill>
                <a:ea typeface="+mn-lt"/>
                <a:cs typeface="+mn-lt"/>
              </a:rPr>
              <a:t>Memo on environmental litigation seeking to overturn USFS use of categorical exclusions </a:t>
            </a:r>
            <a:endParaRPr lang="en-US" sz="3000" dirty="0">
              <a:solidFill>
                <a:schemeClr val="accent1">
                  <a:lumMod val="75000"/>
                </a:schemeClr>
              </a:solidFill>
              <a:cs typeface="Calibri"/>
            </a:endParaRPr>
          </a:p>
          <a:p>
            <a:r>
              <a:rPr lang="en-US" sz="3000" dirty="0">
                <a:ea typeface="+mn-lt"/>
                <a:cs typeface="+mn-lt"/>
              </a:rPr>
              <a:t>Completed analysis of NEPA issues in ongoing litigation over San Pedro Riparian National Conservation Area Resource Management Plan (SPRNCA) </a:t>
            </a:r>
            <a:endParaRPr lang="en-US" sz="3000" dirty="0">
              <a:cs typeface="Calibri"/>
            </a:endParaRPr>
          </a:p>
          <a:p>
            <a:r>
              <a:rPr lang="en-US" sz="3000" dirty="0">
                <a:solidFill>
                  <a:schemeClr val="accent1">
                    <a:lumMod val="75000"/>
                  </a:schemeClr>
                </a:solidFill>
                <a:ea typeface="+mn-lt"/>
                <a:cs typeface="+mn-lt"/>
              </a:rPr>
              <a:t>Assisted permittees with questions on AOI procedures </a:t>
            </a:r>
            <a:endParaRPr lang="en-US" sz="3000" dirty="0">
              <a:solidFill>
                <a:schemeClr val="accent1">
                  <a:lumMod val="75000"/>
                </a:schemeClr>
              </a:solidFill>
              <a:cs typeface="Calibri"/>
            </a:endParaRPr>
          </a:p>
          <a:p>
            <a:r>
              <a:rPr lang="en-US" sz="3000" dirty="0">
                <a:ea typeface="+mn-lt"/>
                <a:cs typeface="+mn-lt"/>
              </a:rPr>
              <a:t>Background research on pathology paper </a:t>
            </a:r>
            <a:endParaRPr lang="en-US" sz="3000" dirty="0">
              <a:cs typeface="Calibri"/>
            </a:endParaRPr>
          </a:p>
          <a:p>
            <a:r>
              <a:rPr lang="en-US" dirty="0">
                <a:solidFill>
                  <a:schemeClr val="accent1">
                    <a:lumMod val="75000"/>
                  </a:schemeClr>
                </a:solidFill>
                <a:ea typeface="+mn-lt"/>
                <a:cs typeface="+mn-lt"/>
              </a:rPr>
              <a:t>Continued conversations regarding water supply for Clifton</a:t>
            </a:r>
            <a:endParaRPr lang="en-US" dirty="0">
              <a:solidFill>
                <a:schemeClr val="accent1">
                  <a:lumMod val="75000"/>
                </a:schemeClr>
              </a:solidFill>
              <a:cs typeface="Calibri"/>
            </a:endParaRPr>
          </a:p>
        </p:txBody>
      </p:sp>
      <p:pic>
        <p:nvPicPr>
          <p:cNvPr id="5" name="Picture 4">
            <a:extLst>
              <a:ext uri="{FF2B5EF4-FFF2-40B4-BE49-F238E27FC236}">
                <a16:creationId xmlns:a16="http://schemas.microsoft.com/office/drawing/2014/main" id="{71BF835D-D84A-4DD6-BEBF-9E7F7210D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21652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lumMod val="75000"/>
                  </a:schemeClr>
                </a:solidFill>
              </a:rPr>
              <a:t>Online Training Programs</a:t>
            </a:r>
            <a:endParaRPr lang="en-US" sz="4000" dirty="0">
              <a:solidFill>
                <a:schemeClr val="accent1">
                  <a:lumMod val="75000"/>
                </a:schemeClr>
              </a:solidFill>
            </a:endParaRPr>
          </a:p>
        </p:txBody>
      </p:sp>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410689" y="1612743"/>
            <a:ext cx="6417623" cy="5165091"/>
          </a:xfrm>
        </p:spPr>
        <p:txBody>
          <a:bodyPr vert="horz" lIns="91440" tIns="45720" rIns="91440" bIns="45720" rtlCol="0" anchor="t">
            <a:normAutofit/>
          </a:bodyPr>
          <a:lstStyle/>
          <a:p>
            <a:r>
              <a:rPr lang="en-US" dirty="0"/>
              <a:t>Course on Developing Public Lands Under the National Environmental Policy Act</a:t>
            </a:r>
            <a:endParaRPr lang="en-US" dirty="0">
              <a:cs typeface="Calibri"/>
            </a:endParaRPr>
          </a:p>
          <a:p>
            <a:r>
              <a:rPr lang="en-US" dirty="0">
                <a:solidFill>
                  <a:schemeClr val="accent1">
                    <a:lumMod val="75000"/>
                  </a:schemeClr>
                </a:solidFill>
              </a:rPr>
              <a:t>Course on Public Land Use</a:t>
            </a:r>
            <a:endParaRPr lang="en-US" dirty="0">
              <a:solidFill>
                <a:schemeClr val="accent1">
                  <a:lumMod val="75000"/>
                </a:schemeClr>
              </a:solidFill>
              <a:cs typeface="Calibri"/>
            </a:endParaRPr>
          </a:p>
          <a:p>
            <a:pPr lvl="1"/>
            <a:r>
              <a:rPr lang="en-US" dirty="0">
                <a:solidFill>
                  <a:schemeClr val="accent1">
                    <a:lumMod val="75000"/>
                  </a:schemeClr>
                </a:solidFill>
              </a:rPr>
              <a:t>Available to students in the Clinic, students in CALS and as executive training</a:t>
            </a:r>
            <a:endParaRPr lang="en-US" dirty="0">
              <a:solidFill>
                <a:schemeClr val="accent1">
                  <a:lumMod val="75000"/>
                </a:schemeClr>
              </a:solidFill>
              <a:cs typeface="Calibri"/>
            </a:endParaRPr>
          </a:p>
          <a:p>
            <a:r>
              <a:rPr lang="en-US" dirty="0"/>
              <a:t>Video postings of lectures and interviews on current topics</a:t>
            </a:r>
          </a:p>
          <a:p>
            <a:pPr lvl="1"/>
            <a:r>
              <a:rPr lang="en-US" dirty="0"/>
              <a:t>Colorado River conservation </a:t>
            </a:r>
          </a:p>
          <a:p>
            <a:pPr lvl="1"/>
            <a:r>
              <a:rPr lang="en-US" dirty="0"/>
              <a:t>Waters of the United States</a:t>
            </a:r>
          </a:p>
          <a:p>
            <a:r>
              <a:rPr lang="en-US" dirty="0">
                <a:solidFill>
                  <a:schemeClr val="accent1">
                    <a:lumMod val="75000"/>
                  </a:schemeClr>
                </a:solidFill>
              </a:rPr>
              <a:t>Undergraduate Courses on Natural Resources Issues</a:t>
            </a:r>
          </a:p>
        </p:txBody>
      </p:sp>
      <p:pic>
        <p:nvPicPr>
          <p:cNvPr id="5" name="Picture 4">
            <a:extLst>
              <a:ext uri="{FF2B5EF4-FFF2-40B4-BE49-F238E27FC236}">
                <a16:creationId xmlns:a16="http://schemas.microsoft.com/office/drawing/2014/main" id="{FBAE1F71-3E19-4381-A264-8CBF0929F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3" name="Picture 5" descr="JohnatDesk.jpg">
            <a:extLst>
              <a:ext uri="{FF2B5EF4-FFF2-40B4-BE49-F238E27FC236}">
                <a16:creationId xmlns:a16="http://schemas.microsoft.com/office/drawing/2014/main" id="{000747F9-1244-46D2-A410-FD27E40ECE29}"/>
              </a:ext>
            </a:extLst>
          </p:cNvPr>
          <p:cNvPicPr>
            <a:picLocks noChangeAspect="1"/>
          </p:cNvPicPr>
          <p:nvPr/>
        </p:nvPicPr>
        <p:blipFill>
          <a:blip r:embed="rId4"/>
          <a:stretch>
            <a:fillRect/>
          </a:stretch>
        </p:blipFill>
        <p:spPr>
          <a:xfrm>
            <a:off x="7010400" y="3570909"/>
            <a:ext cx="4035286" cy="3062356"/>
          </a:xfrm>
          <a:prstGeom prst="rect">
            <a:avLst/>
          </a:prstGeom>
        </p:spPr>
      </p:pic>
      <p:pic>
        <p:nvPicPr>
          <p:cNvPr id="6" name="Picture 6" descr="JohninStudio.jpg">
            <a:extLst>
              <a:ext uri="{FF2B5EF4-FFF2-40B4-BE49-F238E27FC236}">
                <a16:creationId xmlns:a16="http://schemas.microsoft.com/office/drawing/2014/main" id="{82C4E9A2-8C32-4EE5-A9CE-706C0D5B2F05}"/>
              </a:ext>
            </a:extLst>
          </p:cNvPr>
          <p:cNvPicPr>
            <a:picLocks noChangeAspect="1"/>
          </p:cNvPicPr>
          <p:nvPr/>
        </p:nvPicPr>
        <p:blipFill>
          <a:blip r:embed="rId5"/>
          <a:stretch>
            <a:fillRect/>
          </a:stretch>
        </p:blipFill>
        <p:spPr>
          <a:xfrm>
            <a:off x="7010400" y="691736"/>
            <a:ext cx="4951894" cy="2746789"/>
          </a:xfrm>
          <a:prstGeom prst="rect">
            <a:avLst/>
          </a:prstGeom>
        </p:spPr>
      </p:pic>
    </p:spTree>
    <p:extLst>
      <p:ext uri="{BB962C8B-B14F-4D97-AF65-F5344CB8AC3E}">
        <p14:creationId xmlns:p14="http://schemas.microsoft.com/office/powerpoint/2010/main" val="972073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529" y="217788"/>
            <a:ext cx="10936942" cy="1091468"/>
          </a:xfrm>
        </p:spPr>
        <p:txBody>
          <a:bodyPr>
            <a:normAutofit fontScale="90000"/>
          </a:bodyPr>
          <a:lstStyle/>
          <a:p>
            <a:r>
              <a:rPr lang="en-US" b="1" dirty="0">
                <a:solidFill>
                  <a:schemeClr val="accent1">
                    <a:lumMod val="75000"/>
                  </a:schemeClr>
                </a:solidFill>
              </a:rPr>
              <a:t>Keynote Speaker</a:t>
            </a:r>
            <a:r>
              <a:rPr lang="en-US" sz="3600" b="1" dirty="0">
                <a:solidFill>
                  <a:schemeClr val="accent1">
                    <a:lumMod val="75000"/>
                  </a:schemeClr>
                </a:solidFill>
              </a:rPr>
              <a:t/>
            </a:r>
            <a:br>
              <a:rPr lang="en-US" sz="3600" b="1" dirty="0">
                <a:solidFill>
                  <a:schemeClr val="accent1">
                    <a:lumMod val="75000"/>
                  </a:schemeClr>
                </a:solidFill>
              </a:rPr>
            </a:br>
            <a:endParaRPr lang="en-US" sz="3600" b="1" dirty="0">
              <a:solidFill>
                <a:schemeClr val="accent1">
                  <a:lumMod val="75000"/>
                </a:schemeClr>
              </a:solidFill>
            </a:endParaRPr>
          </a:p>
        </p:txBody>
      </p:sp>
      <p:sp>
        <p:nvSpPr>
          <p:cNvPr id="3" name="Content Placeholder 2"/>
          <p:cNvSpPr>
            <a:spLocks noGrp="1"/>
          </p:cNvSpPr>
          <p:nvPr>
            <p:ph idx="1"/>
          </p:nvPr>
        </p:nvSpPr>
        <p:spPr>
          <a:xfrm>
            <a:off x="4156364" y="2038461"/>
            <a:ext cx="7408107" cy="3766967"/>
          </a:xfrm>
        </p:spPr>
        <p:txBody>
          <a:bodyPr vert="horz" lIns="91440" tIns="45720" rIns="91440" bIns="45720" rtlCol="0" anchor="t">
            <a:normAutofit/>
          </a:bodyPr>
          <a:lstStyle/>
          <a:p>
            <a:pPr marL="0" indent="0" algn="ctr">
              <a:buNone/>
            </a:pPr>
            <a:r>
              <a:rPr lang="en-US" b="1" i="1" dirty="0">
                <a:solidFill>
                  <a:schemeClr val="accent1">
                    <a:lumMod val="75000"/>
                  </a:schemeClr>
                </a:solidFill>
              </a:rPr>
              <a:t>The comparison of the political environment in the permitting process from the Obama, Trump and Biden administrations </a:t>
            </a:r>
          </a:p>
          <a:p>
            <a:pPr marL="0" indent="0" algn="ctr">
              <a:buNone/>
            </a:pPr>
            <a:endParaRPr lang="en-US" b="1" i="1" dirty="0">
              <a:solidFill>
                <a:schemeClr val="accent1">
                  <a:lumMod val="75000"/>
                </a:schemeClr>
              </a:solidFill>
              <a:cs typeface="Calibri"/>
            </a:endParaRPr>
          </a:p>
          <a:p>
            <a:pPr marL="0" indent="0" algn="ctr">
              <a:buNone/>
            </a:pPr>
            <a:r>
              <a:rPr lang="en-US" sz="3200" dirty="0"/>
              <a:t>Carla Consoli, Partner and Regulatory and Government Practice Group Leader</a:t>
            </a:r>
            <a:endParaRPr lang="en-US" sz="3200" dirty="0">
              <a:cs typeface="Calibri"/>
            </a:endParaRPr>
          </a:p>
          <a:p>
            <a:pPr marL="0" indent="0" algn="ctr">
              <a:buNone/>
            </a:pPr>
            <a:endParaRPr lang="en-US" dirty="0">
              <a:highlight>
                <a:srgbClr val="FFFF00"/>
              </a:highlight>
              <a:cs typeface="Calibri" panose="020F0502020204030204"/>
            </a:endParaRPr>
          </a:p>
        </p:txBody>
      </p:sp>
      <p:pic>
        <p:nvPicPr>
          <p:cNvPr id="7" name="Picture 6">
            <a:extLst>
              <a:ext uri="{FF2B5EF4-FFF2-40B4-BE49-F238E27FC236}">
                <a16:creationId xmlns:a16="http://schemas.microsoft.com/office/drawing/2014/main" id="{932ED2B9-F538-4ABF-B413-F20A64A07836}"/>
              </a:ext>
            </a:extLst>
          </p:cNvPr>
          <p:cNvPicPr>
            <a:picLocks noChangeAspect="1"/>
          </p:cNvPicPr>
          <p:nvPr/>
        </p:nvPicPr>
        <p:blipFill rotWithShape="1">
          <a:blip r:embed="rId3">
            <a:extLst>
              <a:ext uri="{28A0092B-C50C-407E-A947-70E740481C1C}">
                <a14:useLocalDpi xmlns:a14="http://schemas.microsoft.com/office/drawing/2010/main" val="0"/>
              </a:ext>
            </a:extLst>
          </a:blip>
          <a:srcRect l="4546" r="38337" b="1716"/>
          <a:stretch/>
        </p:blipFill>
        <p:spPr>
          <a:xfrm>
            <a:off x="449253" y="1373862"/>
            <a:ext cx="3508054" cy="4829237"/>
          </a:xfrm>
          <a:prstGeom prst="rect">
            <a:avLst/>
          </a:prstGeom>
          <a:ln>
            <a:solidFill>
              <a:schemeClr val="tx1"/>
            </a:solidFill>
          </a:ln>
        </p:spPr>
      </p:pic>
      <p:pic>
        <p:nvPicPr>
          <p:cNvPr id="5" name="Picture 4">
            <a:extLst>
              <a:ext uri="{FF2B5EF4-FFF2-40B4-BE49-F238E27FC236}">
                <a16:creationId xmlns:a16="http://schemas.microsoft.com/office/drawing/2014/main" id="{71BF835D-D84A-4DD6-BEBF-9E7F7210DE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4" name="Picture 7" descr="lewisroca.png">
            <a:extLst>
              <a:ext uri="{FF2B5EF4-FFF2-40B4-BE49-F238E27FC236}">
                <a16:creationId xmlns:a16="http://schemas.microsoft.com/office/drawing/2014/main" id="{8B4C46F9-11E4-4AFF-9B63-A9292CD35733}"/>
              </a:ext>
            </a:extLst>
          </p:cNvPr>
          <p:cNvPicPr>
            <a:picLocks noChangeAspect="1"/>
          </p:cNvPicPr>
          <p:nvPr/>
        </p:nvPicPr>
        <p:blipFill>
          <a:blip r:embed="rId5"/>
          <a:stretch>
            <a:fillRect/>
          </a:stretch>
        </p:blipFill>
        <p:spPr>
          <a:xfrm>
            <a:off x="7065818" y="5016458"/>
            <a:ext cx="1593275" cy="209551"/>
          </a:xfrm>
          <a:prstGeom prst="rect">
            <a:avLst/>
          </a:prstGeom>
        </p:spPr>
      </p:pic>
    </p:spTree>
    <p:extLst>
      <p:ext uri="{BB962C8B-B14F-4D97-AF65-F5344CB8AC3E}">
        <p14:creationId xmlns:p14="http://schemas.microsoft.com/office/powerpoint/2010/main" val="470428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405384" y="341376"/>
            <a:ext cx="11595702" cy="1562582"/>
          </a:xfrm>
        </p:spPr>
        <p:txBody>
          <a:bodyPr>
            <a:normAutofit fontScale="90000"/>
          </a:bodyPr>
          <a:lstStyle/>
          <a:p>
            <a:r>
              <a:rPr lang="en-US" sz="4000" b="1" dirty="0">
                <a:solidFill>
                  <a:schemeClr val="accent1">
                    <a:lumMod val="75000"/>
                  </a:schemeClr>
                </a:solidFill>
                <a:ea typeface="+mj-lt"/>
                <a:cs typeface="+mj-lt"/>
              </a:rPr>
              <a:t>Agriculture, Environmental and Legal Issues Course Update </a:t>
            </a:r>
            <a:br>
              <a:rPr lang="en-US" sz="4000" b="1" dirty="0">
                <a:solidFill>
                  <a:schemeClr val="accent1">
                    <a:lumMod val="75000"/>
                  </a:schemeClr>
                </a:solidFill>
                <a:ea typeface="+mj-lt"/>
                <a:cs typeface="+mj-lt"/>
              </a:rPr>
            </a:br>
            <a:r>
              <a:rPr lang="en-US" sz="4000" b="1" dirty="0">
                <a:solidFill>
                  <a:schemeClr val="accent1">
                    <a:lumMod val="75000"/>
                  </a:schemeClr>
                </a:solidFill>
                <a:ea typeface="+mj-lt"/>
                <a:cs typeface="+mj-lt"/>
              </a:rPr>
              <a:t>ACBS/Law 411 Joint Course Spring 2021</a:t>
            </a:r>
            <a:r>
              <a:rPr lang="en-US" sz="4000" b="1" dirty="0">
                <a:solidFill>
                  <a:schemeClr val="accent1">
                    <a:lumMod val="75000"/>
                  </a:schemeClr>
                </a:solidFill>
              </a:rPr>
              <a:t/>
            </a:r>
            <a:br>
              <a:rPr lang="en-US" sz="4000" b="1" dirty="0">
                <a:solidFill>
                  <a:schemeClr val="accent1">
                    <a:lumMod val="75000"/>
                  </a:schemeClr>
                </a:solidFill>
              </a:rPr>
            </a:br>
            <a:r>
              <a:rPr lang="en-US" sz="4000" b="1" dirty="0">
                <a:solidFill>
                  <a:schemeClr val="accent1"/>
                </a:solidFill>
              </a:rPr>
              <a:t>  </a:t>
            </a:r>
            <a:r>
              <a:rPr lang="en-US" sz="2700" dirty="0"/>
              <a:t>- Course instructors: Joe Willis, Esq. and Anne Gondor</a:t>
            </a:r>
            <a:endParaRPr lang="en-US" dirty="0"/>
          </a:p>
        </p:txBody>
      </p:sp>
      <p:sp>
        <p:nvSpPr>
          <p:cNvPr id="9" name="Content Placeholder 8">
            <a:extLst>
              <a:ext uri="{FF2B5EF4-FFF2-40B4-BE49-F238E27FC236}">
                <a16:creationId xmlns:a16="http://schemas.microsoft.com/office/drawing/2014/main" id="{E2064148-0862-44F2-BF22-5D1B5CB87658}"/>
              </a:ext>
            </a:extLst>
          </p:cNvPr>
          <p:cNvSpPr>
            <a:spLocks noGrp="1"/>
          </p:cNvSpPr>
          <p:nvPr>
            <p:ph idx="1"/>
          </p:nvPr>
        </p:nvSpPr>
        <p:spPr>
          <a:xfrm>
            <a:off x="194519" y="1903958"/>
            <a:ext cx="11876431" cy="4806106"/>
          </a:xfrm>
        </p:spPr>
        <p:txBody>
          <a:bodyPr vert="horz" lIns="91440" tIns="45720" rIns="91440" bIns="45720" rtlCol="0" anchor="t">
            <a:normAutofit/>
          </a:bodyPr>
          <a:lstStyle/>
          <a:p>
            <a:r>
              <a:rPr lang="en-US" dirty="0"/>
              <a:t>Overall purpose to present a balanced view from the resource users' perspective and promote law as a career option to students working on degrees associated with natural resource use</a:t>
            </a:r>
          </a:p>
          <a:p>
            <a:pPr lvl="2"/>
            <a:r>
              <a:rPr lang="en-US" dirty="0"/>
              <a:t>Need to create beginning and end student survey to gauge</a:t>
            </a:r>
          </a:p>
          <a:p>
            <a:pPr>
              <a:spcBef>
                <a:spcPts val="1200"/>
              </a:spcBef>
            </a:pPr>
            <a:r>
              <a:rPr lang="en-US" dirty="0">
                <a:solidFill>
                  <a:schemeClr val="accent1">
                    <a:lumMod val="75000"/>
                  </a:schemeClr>
                </a:solidFill>
              </a:rPr>
              <a:t>2021 - ACBS 12 students, LAW 12 students </a:t>
            </a:r>
            <a:r>
              <a:rPr lang="en-US" sz="2400" dirty="0">
                <a:solidFill>
                  <a:schemeClr val="accent1">
                    <a:lumMod val="75000"/>
                  </a:schemeClr>
                </a:solidFill>
              </a:rPr>
              <a:t>(12 seniors, 9 juniors, 3 sophomores)</a:t>
            </a:r>
            <a:endParaRPr lang="en-US" sz="2400">
              <a:solidFill>
                <a:schemeClr val="accent1">
                  <a:lumMod val="75000"/>
                </a:schemeClr>
              </a:solidFill>
              <a:cs typeface="Calibri"/>
            </a:endParaRPr>
          </a:p>
          <a:p>
            <a:pPr>
              <a:spcAft>
                <a:spcPts val="600"/>
              </a:spcAft>
            </a:pPr>
            <a:r>
              <a:rPr lang="en-US" dirty="0">
                <a:solidFill>
                  <a:srgbClr val="000000"/>
                </a:solidFill>
              </a:rPr>
              <a:t>Live</a:t>
            </a:r>
            <a:r>
              <a:rPr lang="en-US" dirty="0"/>
              <a:t> Zoom (synchronous) online for Spring 2021 </a:t>
            </a:r>
          </a:p>
          <a:p>
            <a:pPr>
              <a:spcAft>
                <a:spcPts val="600"/>
              </a:spcAft>
            </a:pPr>
            <a:r>
              <a:rPr lang="en-US" dirty="0">
                <a:solidFill>
                  <a:schemeClr val="accent1">
                    <a:lumMod val="75000"/>
                  </a:schemeClr>
                </a:solidFill>
              </a:rPr>
              <a:t>17 guest speakers scheduled</a:t>
            </a:r>
            <a:endParaRPr lang="en-US" dirty="0">
              <a:solidFill>
                <a:schemeClr val="accent1">
                  <a:lumMod val="75000"/>
                </a:schemeClr>
              </a:solidFill>
              <a:cs typeface="Calibri"/>
            </a:endParaRPr>
          </a:p>
          <a:p>
            <a:pPr>
              <a:spcAft>
                <a:spcPts val="600"/>
              </a:spcAft>
            </a:pPr>
            <a:r>
              <a:rPr lang="en-US" dirty="0"/>
              <a:t>Materials, quizzes, exams delivered by D2L</a:t>
            </a:r>
          </a:p>
          <a:p>
            <a:pPr>
              <a:spcAft>
                <a:spcPts val="600"/>
              </a:spcAft>
            </a:pPr>
            <a:r>
              <a:rPr lang="en-US" dirty="0">
                <a:solidFill>
                  <a:schemeClr val="accent1">
                    <a:lumMod val="75000"/>
                  </a:schemeClr>
                </a:solidFill>
                <a:ea typeface="+mn-lt"/>
                <a:cs typeface="+mn-lt"/>
              </a:rPr>
              <a:t>How do we encourage more SNRE students?</a:t>
            </a:r>
            <a:endParaRPr lang="en-US">
              <a:solidFill>
                <a:schemeClr val="accent1">
                  <a:lumMod val="75000"/>
                </a:schemeClr>
              </a:solidFill>
              <a:ea typeface="+mn-lt"/>
              <a:cs typeface="+mn-lt"/>
            </a:endParaRPr>
          </a:p>
          <a:p>
            <a:pPr marL="0" indent="0">
              <a:spcAft>
                <a:spcPts val="600"/>
              </a:spcAft>
              <a:buNone/>
            </a:pPr>
            <a:endParaRPr lang="en-US" dirty="0">
              <a:cs typeface="Calibri" panose="020F0502020204030204"/>
            </a:endParaRPr>
          </a:p>
        </p:txBody>
      </p:sp>
      <p:pic>
        <p:nvPicPr>
          <p:cNvPr id="5" name="Picture 4">
            <a:extLst>
              <a:ext uri="{FF2B5EF4-FFF2-40B4-BE49-F238E27FC236}">
                <a16:creationId xmlns:a16="http://schemas.microsoft.com/office/drawing/2014/main" id="{87ADF970-4502-4C4C-BFD1-41A1005A2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4779" y="4230625"/>
            <a:ext cx="3975792" cy="2490020"/>
          </a:xfrm>
          <a:prstGeom prst="rect">
            <a:avLst/>
          </a:prstGeom>
          <a:ln>
            <a:solidFill>
              <a:schemeClr val="tx1"/>
            </a:solidFill>
          </a:ln>
        </p:spPr>
      </p:pic>
      <p:pic>
        <p:nvPicPr>
          <p:cNvPr id="6" name="Picture 5">
            <a:extLst>
              <a:ext uri="{FF2B5EF4-FFF2-40B4-BE49-F238E27FC236}">
                <a16:creationId xmlns:a16="http://schemas.microsoft.com/office/drawing/2014/main" id="{D5087A45-2F87-4DAD-9D03-035DA6D79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
        <p:nvSpPr>
          <p:cNvPr id="3" name="TextBox 2">
            <a:extLst>
              <a:ext uri="{FF2B5EF4-FFF2-40B4-BE49-F238E27FC236}">
                <a16:creationId xmlns:a16="http://schemas.microsoft.com/office/drawing/2014/main" id="{7E17D914-0A3B-4967-B800-E7D8D0604BB3}"/>
              </a:ext>
            </a:extLst>
          </p:cNvPr>
          <p:cNvSpPr txBox="1"/>
          <p:nvPr/>
        </p:nvSpPr>
        <p:spPr>
          <a:xfrm>
            <a:off x="8933510" y="6412867"/>
            <a:ext cx="1574342" cy="307777"/>
          </a:xfrm>
          <a:prstGeom prst="rect">
            <a:avLst/>
          </a:prstGeom>
          <a:noFill/>
        </p:spPr>
        <p:txBody>
          <a:bodyPr wrap="none" rtlCol="0">
            <a:spAutoFit/>
          </a:bodyPr>
          <a:lstStyle/>
          <a:p>
            <a:r>
              <a:rPr lang="en-US" sz="1400" dirty="0">
                <a:solidFill>
                  <a:schemeClr val="bg1"/>
                </a:solidFill>
              </a:rPr>
              <a:t>Photo: Spring 2019</a:t>
            </a:r>
          </a:p>
        </p:txBody>
      </p:sp>
    </p:spTree>
    <p:extLst>
      <p:ext uri="{BB962C8B-B14F-4D97-AF65-F5344CB8AC3E}">
        <p14:creationId xmlns:p14="http://schemas.microsoft.com/office/powerpoint/2010/main" val="387683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410307" y="158821"/>
            <a:ext cx="11144250" cy="756317"/>
          </a:xfrm>
          <a:ln>
            <a:noFill/>
          </a:ln>
        </p:spPr>
        <p:txBody>
          <a:bodyPr>
            <a:normAutofit fontScale="90000"/>
          </a:bodyPr>
          <a:lstStyle/>
          <a:p>
            <a:r>
              <a:rPr lang="en-US" sz="3600" b="1" dirty="0">
                <a:solidFill>
                  <a:schemeClr val="accent1">
                    <a:lumMod val="75000"/>
                  </a:schemeClr>
                </a:solidFill>
              </a:rPr>
              <a:t/>
            </a:r>
            <a:br>
              <a:rPr lang="en-US" sz="3600" b="1" dirty="0">
                <a:solidFill>
                  <a:schemeClr val="accent1">
                    <a:lumMod val="75000"/>
                  </a:schemeClr>
                </a:solidFill>
              </a:rPr>
            </a:br>
            <a:r>
              <a:rPr lang="en-US" b="1" dirty="0">
                <a:solidFill>
                  <a:schemeClr val="accent1">
                    <a:lumMod val="75000"/>
                  </a:schemeClr>
                </a:solidFill>
              </a:rPr>
              <a:t>Guest Speaker Highlights – New Topics</a:t>
            </a:r>
            <a:r>
              <a:rPr lang="en-US" sz="3600" b="1" dirty="0"/>
              <a:t/>
            </a:r>
            <a:br>
              <a:rPr lang="en-US" sz="3600" b="1" dirty="0"/>
            </a:br>
            <a:r>
              <a:rPr lang="en-US" sz="3600" b="1" dirty="0">
                <a:solidFill>
                  <a:schemeClr val="accent1"/>
                </a:solidFill>
              </a:rPr>
              <a:t>									</a:t>
            </a:r>
            <a:endParaRPr lang="en-US" sz="3600" dirty="0">
              <a:solidFill>
                <a:schemeClr val="accent1"/>
              </a:solidFill>
              <a:cs typeface="Calibri Light"/>
            </a:endParaRPr>
          </a:p>
        </p:txBody>
      </p:sp>
      <p:sp>
        <p:nvSpPr>
          <p:cNvPr id="9" name="Content Placeholder 8">
            <a:extLst>
              <a:ext uri="{FF2B5EF4-FFF2-40B4-BE49-F238E27FC236}">
                <a16:creationId xmlns:a16="http://schemas.microsoft.com/office/drawing/2014/main" id="{E2064148-0862-44F2-BF22-5D1B5CB87658}"/>
              </a:ext>
            </a:extLst>
          </p:cNvPr>
          <p:cNvSpPr>
            <a:spLocks noGrp="1"/>
          </p:cNvSpPr>
          <p:nvPr>
            <p:ph idx="1"/>
          </p:nvPr>
        </p:nvSpPr>
        <p:spPr>
          <a:xfrm>
            <a:off x="410307" y="1220665"/>
            <a:ext cx="11554967" cy="2106785"/>
          </a:xfrm>
        </p:spPr>
        <p:txBody>
          <a:bodyPr vert="horz" lIns="91440" tIns="45720" rIns="91440" bIns="45720" rtlCol="0" anchor="t">
            <a:normAutofit fontScale="92500" lnSpcReduction="10000"/>
          </a:bodyPr>
          <a:lstStyle/>
          <a:p>
            <a:pPr marL="463550" lvl="1" indent="-290195"/>
            <a:r>
              <a:rPr lang="en-US" sz="2800" dirty="0">
                <a:solidFill>
                  <a:srgbClr val="000000"/>
                </a:solidFill>
              </a:rPr>
              <a:t>Tribal</a:t>
            </a:r>
            <a:r>
              <a:rPr lang="en-US" sz="2800" dirty="0"/>
              <a:t> Law Basics - guest speaker, Sarah Roubidoux Lawson,</a:t>
            </a:r>
            <a:endParaRPr lang="en-US" sz="2800" dirty="0">
              <a:cs typeface="Calibri" panose="020F0502020204030204"/>
            </a:endParaRPr>
          </a:p>
          <a:p>
            <a:pPr marL="920750" lvl="2"/>
            <a:r>
              <a:rPr lang="en-US" sz="2400" dirty="0"/>
              <a:t>Of Counsel with Schwabe, Williamson and Wyatt</a:t>
            </a:r>
            <a:endParaRPr lang="en-US" sz="2400" dirty="0">
              <a:cs typeface="Calibri" panose="020F0502020204030204"/>
            </a:endParaRPr>
          </a:p>
          <a:p>
            <a:pPr marL="920750" lvl="2"/>
            <a:r>
              <a:rPr lang="en-US" sz="2600" dirty="0"/>
              <a:t>Sarah’s Law specialty is Industry focused; Covid-19 resources, Natural Resources, Real Estate &amp; Construction, she has represented in the past the Tohono </a:t>
            </a:r>
            <a:r>
              <a:rPr lang="en-US" sz="2600" dirty="0" err="1"/>
              <a:t>O’ohdam</a:t>
            </a:r>
            <a:r>
              <a:rPr lang="en-US" sz="2600" dirty="0"/>
              <a:t> Nation</a:t>
            </a:r>
            <a:endParaRPr lang="en-US" sz="2600" dirty="0">
              <a:cs typeface="Calibri"/>
            </a:endParaRPr>
          </a:p>
          <a:p>
            <a:pPr marL="920750" lvl="2"/>
            <a:r>
              <a:rPr lang="en-US" sz="2800" dirty="0">
                <a:cs typeface="Calibri"/>
              </a:rPr>
              <a:t>Class presentation: April 20, 2021, 11am – 12:15 pm</a:t>
            </a:r>
          </a:p>
        </p:txBody>
      </p:sp>
      <p:pic>
        <p:nvPicPr>
          <p:cNvPr id="6" name="Picture 5">
            <a:extLst>
              <a:ext uri="{FF2B5EF4-FFF2-40B4-BE49-F238E27FC236}">
                <a16:creationId xmlns:a16="http://schemas.microsoft.com/office/drawing/2014/main" id="{D5087A45-2F87-4DAD-9D03-035DA6D799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
        <p:nvSpPr>
          <p:cNvPr id="8" name="TextBox 7">
            <a:extLst>
              <a:ext uri="{FF2B5EF4-FFF2-40B4-BE49-F238E27FC236}">
                <a16:creationId xmlns:a16="http://schemas.microsoft.com/office/drawing/2014/main" id="{44BD6EFB-8DAF-46FF-8D2B-BD0B8FD2B2F2}"/>
              </a:ext>
            </a:extLst>
          </p:cNvPr>
          <p:cNvSpPr txBox="1"/>
          <p:nvPr/>
        </p:nvSpPr>
        <p:spPr>
          <a:xfrm>
            <a:off x="371230" y="3266580"/>
            <a:ext cx="11781693" cy="1384995"/>
          </a:xfrm>
          <a:prstGeom prst="rect">
            <a:avLst/>
          </a:prstGeom>
          <a:noFill/>
        </p:spPr>
        <p:txBody>
          <a:bodyPr wrap="square" lIns="91440" tIns="45720" rIns="91440" bIns="45720" rtlCol="0" anchor="t">
            <a:spAutoFit/>
          </a:bodyPr>
          <a:lstStyle/>
          <a:p>
            <a:pPr marL="515620" lvl="1" indent="-342900">
              <a:buFont typeface="Arial" panose="020B0604020202020204" pitchFamily="34" charset="0"/>
              <a:buChar char="•"/>
            </a:pPr>
            <a:r>
              <a:rPr lang="en-US" sz="2800" dirty="0">
                <a:solidFill>
                  <a:schemeClr val="accent1">
                    <a:lumMod val="75000"/>
                  </a:schemeClr>
                </a:solidFill>
                <a:cs typeface="Calibri"/>
              </a:rPr>
              <a:t>News from Washington – guest speaker, Jeff Eisenberg</a:t>
            </a:r>
          </a:p>
          <a:p>
            <a:pPr marL="972820" lvl="2" indent="-342900">
              <a:buFont typeface="Arial" panose="020B0604020202020204" pitchFamily="34" charset="0"/>
              <a:buChar char="•"/>
            </a:pPr>
            <a:r>
              <a:rPr lang="en-US" sz="2800" dirty="0">
                <a:solidFill>
                  <a:schemeClr val="accent1">
                    <a:lumMod val="75000"/>
                  </a:schemeClr>
                </a:solidFill>
                <a:cs typeface="Calibri"/>
              </a:rPr>
              <a:t>Consultant to NRULPC</a:t>
            </a:r>
          </a:p>
          <a:p>
            <a:pPr marL="972820" lvl="2" indent="-342900">
              <a:buFont typeface="Arial" panose="020B0604020202020204" pitchFamily="34" charset="0"/>
              <a:buChar char="•"/>
            </a:pPr>
            <a:r>
              <a:rPr lang="en-US" sz="2800" dirty="0">
                <a:solidFill>
                  <a:schemeClr val="accent1">
                    <a:lumMod val="75000"/>
                  </a:schemeClr>
                </a:solidFill>
                <a:cs typeface="Calibri"/>
              </a:rPr>
              <a:t>Class presentation: April 29, 2021, 11am – 12:15 pm</a:t>
            </a:r>
            <a:endParaRPr lang="en-US" sz="2800" dirty="0">
              <a:solidFill>
                <a:schemeClr val="accent1">
                  <a:lumMod val="75000"/>
                </a:schemeClr>
              </a:solidFill>
              <a:ea typeface="+mn-lt"/>
              <a:cs typeface="+mn-lt"/>
            </a:endParaRPr>
          </a:p>
        </p:txBody>
      </p:sp>
      <p:sp>
        <p:nvSpPr>
          <p:cNvPr id="4" name="TextBox 3">
            <a:extLst>
              <a:ext uri="{FF2B5EF4-FFF2-40B4-BE49-F238E27FC236}">
                <a16:creationId xmlns:a16="http://schemas.microsoft.com/office/drawing/2014/main" id="{8519D66F-00D5-497F-AA64-42930F85F56A}"/>
              </a:ext>
            </a:extLst>
          </p:cNvPr>
          <p:cNvSpPr txBox="1"/>
          <p:nvPr/>
        </p:nvSpPr>
        <p:spPr>
          <a:xfrm>
            <a:off x="0" y="6128657"/>
            <a:ext cx="117347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email </a:t>
            </a:r>
            <a:r>
              <a:rPr lang="en-US" sz="2800" dirty="0">
                <a:solidFill>
                  <a:schemeClr val="accent1">
                    <a:lumMod val="75000"/>
                  </a:schemeClr>
                </a:solidFill>
                <a:cs typeface="Segoe UI"/>
                <a:hlinkClick r:id="rId5">
                  <a:extLst>
                    <a:ext uri="{A12FA001-AC4F-418D-AE19-62706E023703}">
                      <ahyp:hlinkClr xmlns:ahyp="http://schemas.microsoft.com/office/drawing/2018/hyperlinkcolor" xmlns="" val="tx"/>
                    </a:ext>
                  </a:extLst>
                </a:hlinkClick>
              </a:rPr>
              <a:t>gondora@email.arizona.edu</a:t>
            </a:r>
            <a:r>
              <a:rPr lang="en-US" sz="2800" dirty="0"/>
              <a:t> if interested to join the Zoom presentations</a:t>
            </a:r>
          </a:p>
        </p:txBody>
      </p:sp>
      <p:sp>
        <p:nvSpPr>
          <p:cNvPr id="5" name="TextBox 4">
            <a:extLst>
              <a:ext uri="{FF2B5EF4-FFF2-40B4-BE49-F238E27FC236}">
                <a16:creationId xmlns:a16="http://schemas.microsoft.com/office/drawing/2014/main" id="{8307F61A-CAC4-41DC-87B4-1919F8A13887}"/>
              </a:ext>
            </a:extLst>
          </p:cNvPr>
          <p:cNvSpPr txBox="1"/>
          <p:nvPr/>
        </p:nvSpPr>
        <p:spPr>
          <a:xfrm>
            <a:off x="1" y="4757057"/>
            <a:ext cx="121919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Font typeface="Wingdings"/>
              <a:buChar char="Ø"/>
            </a:pPr>
            <a:r>
              <a:rPr lang="en-US" sz="2400" dirty="0">
                <a:cs typeface="Arial"/>
              </a:rPr>
              <a:t>Speakers have been asked to add additional information on how COVID 19 has impacted their topic, new regulatory changes, or highlight relevant information that students have suggested due to their interests and majors.</a:t>
            </a:r>
            <a:endParaRPr lang="en-US">
              <a:cs typeface="Calibri" panose="020F0502020204030204"/>
            </a:endParaRPr>
          </a:p>
        </p:txBody>
      </p:sp>
    </p:spTree>
    <p:extLst>
      <p:ext uri="{BB962C8B-B14F-4D97-AF65-F5344CB8AC3E}">
        <p14:creationId xmlns:p14="http://schemas.microsoft.com/office/powerpoint/2010/main" val="1954687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18196</TotalTime>
  <Words>1960</Words>
  <Application>Microsoft Office PowerPoint</Application>
  <PresentationFormat>Widescreen</PresentationFormat>
  <Paragraphs>170</Paragraphs>
  <Slides>21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Arial,Sans-Serif</vt:lpstr>
      <vt:lpstr>Calibri</vt:lpstr>
      <vt:lpstr>Calibri Light</vt:lpstr>
      <vt:lpstr>Segoe UI</vt:lpstr>
      <vt:lpstr>Wingdings</vt:lpstr>
      <vt:lpstr>Office Theme</vt:lpstr>
      <vt:lpstr>PowerPoint Presentation</vt:lpstr>
      <vt:lpstr>Welcome/Check-in, Review Agenda  - Joe Willis, Advisory Board Co-chair &amp; Andy Groseta, Advisory Board Co-Chair</vt:lpstr>
      <vt:lpstr>NRULPC Progress Highlights  - George Ruyle &amp; John Lacy, Co-Directors</vt:lpstr>
      <vt:lpstr>Benefiting the Natural Resource Community by:</vt:lpstr>
      <vt:lpstr>Recent Center Projects - George Ruyle &amp; Jeff Eisenberg</vt:lpstr>
      <vt:lpstr>Online Training Programs</vt:lpstr>
      <vt:lpstr>Keynote Speaker </vt:lpstr>
      <vt:lpstr>Agriculture, Environmental and Legal Issues Course Update  ACBS/Law 411 Joint Course Spring 2021   - Course instructors: Joe Willis, Esq. and Anne Gondor</vt:lpstr>
      <vt:lpstr> Guest Speaker Highlights – New Topics          </vt:lpstr>
      <vt:lpstr>PowerPoint Presentation</vt:lpstr>
      <vt:lpstr>Clinic Program Review   - Priya Sundareshan, Clinic Director</vt:lpstr>
      <vt:lpstr>Clinic Structure  </vt:lpstr>
      <vt:lpstr>Current Clinic Projects  </vt:lpstr>
      <vt:lpstr> Outside the Classroom –  Altar Valley Conservation Alliance Science Field Trip  </vt:lpstr>
      <vt:lpstr>Western Lands Blog</vt:lpstr>
      <vt:lpstr>Lightning Round   - Law Clinic Student 5-minute presentations</vt:lpstr>
      <vt:lpstr>PowerPoint Presentation</vt:lpstr>
      <vt:lpstr>PowerPoint Presentation</vt:lpstr>
      <vt:lpstr>Advisory Board Member Introductions &amp; Interests  - John  </vt:lpstr>
      <vt:lpstr>Communications update  - Barb Hutchinson and Sheila Merrigan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Hutchinson, Barbara S - (bhutchin)</dc:creator>
  <cp:lastModifiedBy>Arizmendi, Marikelly - (mblock)</cp:lastModifiedBy>
  <cp:revision>613</cp:revision>
  <dcterms:created xsi:type="dcterms:W3CDTF">2018-11-02T03:56:59Z</dcterms:created>
  <dcterms:modified xsi:type="dcterms:W3CDTF">2021-05-25T05:29:27Z</dcterms:modified>
</cp:coreProperties>
</file>